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Lst>
  <p:sldSz cy="32918400" cx="38404800"/>
  <p:notesSz cx="6858000" cy="9144000"/>
  <p:embeddedFontLst>
    <p:embeddedFont>
      <p:font typeface="Merriweather"/>
      <p:regular r:id="rId8"/>
      <p:bold r:id="rId9"/>
      <p:italic r:id="rId10"/>
      <p:boldItalic r:id="rId11"/>
    </p:embeddedFont>
    <p:embeddedFont>
      <p:font typeface="Cambria Math"/>
      <p:regular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747775"/>
          </p15:clr>
        </p15:guide>
        <p15:guide id="2" pos="12096">
          <p15:clr>
            <a:srgbClr val="747775"/>
          </p15:clr>
        </p15:guide>
      </p15:sldGuideLst>
    </p:ext>
    <p:ext uri="GoogleSlidesCustomDataVersion2">
      <go:slidesCustomData xmlns:go="http://customooxmlschemas.google.com/" r:id="rId13" roundtripDataSignature="AMtx7mhy6DQbI2GhnSrfRB9Ilyi7wZTI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2096"/>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Merriweather-regular.fntdata"/><Relationship Id="rId11" Type="http://schemas.openxmlformats.org/officeDocument/2006/relationships/font" Target="fonts/Merriweather-boldItalic.fntdata"/><Relationship Id="rId10" Type="http://schemas.openxmlformats.org/officeDocument/2006/relationships/font" Target="fonts/Merriweather-italic.fntdata"/><Relationship Id="rId13" Type="http://customschemas.google.com/relationships/presentationmetadata" Target="metadata"/><Relationship Id="rId12" Type="http://schemas.openxmlformats.org/officeDocument/2006/relationships/font" Target="fonts/CambriaMath-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429071" y="685800"/>
            <a:ext cx="4000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428750" y="685800"/>
            <a:ext cx="4000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1428750" y="685800"/>
            <a:ext cx="4000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Flow chart (SEM to code) with arrows that we smoothed out/ improved bottlenecks?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
          <p:cNvSpPr txBox="1"/>
          <p:nvPr>
            <p:ph type="ctrTitle"/>
          </p:nvPr>
        </p:nvSpPr>
        <p:spPr>
          <a:xfrm>
            <a:off x="1309175" y="4765280"/>
            <a:ext cx="35786400" cy="13136700"/>
          </a:xfrm>
          <a:prstGeom prst="rect">
            <a:avLst/>
          </a:prstGeom>
          <a:noFill/>
          <a:ln>
            <a:noFill/>
          </a:ln>
        </p:spPr>
        <p:txBody>
          <a:bodyPr anchorCtr="0" anchor="b" bIns="451025" lIns="451025" spcFirstLastPara="1" rIns="451025" wrap="square" tIns="451025">
            <a:normAutofit/>
          </a:bodyPr>
          <a:lstStyle>
            <a:lvl1pPr lvl="0" algn="ctr">
              <a:lnSpc>
                <a:spcPct val="100000"/>
              </a:lnSpc>
              <a:spcBef>
                <a:spcPts val="0"/>
              </a:spcBef>
              <a:spcAft>
                <a:spcPts val="0"/>
              </a:spcAft>
              <a:buSzPts val="25700"/>
              <a:buNone/>
              <a:defRPr sz="25700"/>
            </a:lvl1pPr>
            <a:lvl2pPr lvl="1" algn="ctr">
              <a:lnSpc>
                <a:spcPct val="100000"/>
              </a:lnSpc>
              <a:spcBef>
                <a:spcPts val="0"/>
              </a:spcBef>
              <a:spcAft>
                <a:spcPts val="0"/>
              </a:spcAft>
              <a:buSzPts val="25700"/>
              <a:buNone/>
              <a:defRPr sz="25700"/>
            </a:lvl2pPr>
            <a:lvl3pPr lvl="2" algn="ctr">
              <a:lnSpc>
                <a:spcPct val="100000"/>
              </a:lnSpc>
              <a:spcBef>
                <a:spcPts val="0"/>
              </a:spcBef>
              <a:spcAft>
                <a:spcPts val="0"/>
              </a:spcAft>
              <a:buSzPts val="25700"/>
              <a:buNone/>
              <a:defRPr sz="25700"/>
            </a:lvl3pPr>
            <a:lvl4pPr lvl="3" algn="ctr">
              <a:lnSpc>
                <a:spcPct val="100000"/>
              </a:lnSpc>
              <a:spcBef>
                <a:spcPts val="0"/>
              </a:spcBef>
              <a:spcAft>
                <a:spcPts val="0"/>
              </a:spcAft>
              <a:buSzPts val="25700"/>
              <a:buNone/>
              <a:defRPr sz="25700"/>
            </a:lvl4pPr>
            <a:lvl5pPr lvl="4" algn="ctr">
              <a:lnSpc>
                <a:spcPct val="100000"/>
              </a:lnSpc>
              <a:spcBef>
                <a:spcPts val="0"/>
              </a:spcBef>
              <a:spcAft>
                <a:spcPts val="0"/>
              </a:spcAft>
              <a:buSzPts val="25700"/>
              <a:buNone/>
              <a:defRPr sz="25700"/>
            </a:lvl5pPr>
            <a:lvl6pPr lvl="5" algn="ctr">
              <a:lnSpc>
                <a:spcPct val="100000"/>
              </a:lnSpc>
              <a:spcBef>
                <a:spcPts val="0"/>
              </a:spcBef>
              <a:spcAft>
                <a:spcPts val="0"/>
              </a:spcAft>
              <a:buSzPts val="25700"/>
              <a:buNone/>
              <a:defRPr sz="25700"/>
            </a:lvl6pPr>
            <a:lvl7pPr lvl="6" algn="ctr">
              <a:lnSpc>
                <a:spcPct val="100000"/>
              </a:lnSpc>
              <a:spcBef>
                <a:spcPts val="0"/>
              </a:spcBef>
              <a:spcAft>
                <a:spcPts val="0"/>
              </a:spcAft>
              <a:buSzPts val="25700"/>
              <a:buNone/>
              <a:defRPr sz="25700"/>
            </a:lvl7pPr>
            <a:lvl8pPr lvl="7" algn="ctr">
              <a:lnSpc>
                <a:spcPct val="100000"/>
              </a:lnSpc>
              <a:spcBef>
                <a:spcPts val="0"/>
              </a:spcBef>
              <a:spcAft>
                <a:spcPts val="0"/>
              </a:spcAft>
              <a:buSzPts val="25700"/>
              <a:buNone/>
              <a:defRPr sz="25700"/>
            </a:lvl8pPr>
            <a:lvl9pPr lvl="8" algn="ctr">
              <a:lnSpc>
                <a:spcPct val="100000"/>
              </a:lnSpc>
              <a:spcBef>
                <a:spcPts val="0"/>
              </a:spcBef>
              <a:spcAft>
                <a:spcPts val="0"/>
              </a:spcAft>
              <a:buSzPts val="25700"/>
              <a:buNone/>
              <a:defRPr sz="25700"/>
            </a:lvl9pPr>
          </a:lstStyle>
          <a:p/>
        </p:txBody>
      </p:sp>
      <p:sp>
        <p:nvSpPr>
          <p:cNvPr id="11" name="Google Shape;11;p4"/>
          <p:cNvSpPr txBox="1"/>
          <p:nvPr>
            <p:ph idx="1" type="subTitle"/>
          </p:nvPr>
        </p:nvSpPr>
        <p:spPr>
          <a:xfrm>
            <a:off x="1309140" y="18138400"/>
            <a:ext cx="35786400" cy="5072700"/>
          </a:xfrm>
          <a:prstGeom prst="rect">
            <a:avLst/>
          </a:prstGeom>
          <a:noFill/>
          <a:ln>
            <a:noFill/>
          </a:ln>
        </p:spPr>
        <p:txBody>
          <a:bodyPr anchorCtr="0" anchor="t" bIns="451025" lIns="451025" spcFirstLastPara="1" rIns="451025" wrap="square" tIns="451025">
            <a:normAutofit/>
          </a:bodyPr>
          <a:lstStyle>
            <a:lvl1pPr lvl="0" algn="ctr">
              <a:lnSpc>
                <a:spcPct val="100000"/>
              </a:lnSpc>
              <a:spcBef>
                <a:spcPts val="0"/>
              </a:spcBef>
              <a:spcAft>
                <a:spcPts val="0"/>
              </a:spcAft>
              <a:buSzPts val="13800"/>
              <a:buNone/>
              <a:defRPr sz="13800"/>
            </a:lvl1pPr>
            <a:lvl2pPr lvl="1" algn="ctr">
              <a:lnSpc>
                <a:spcPct val="100000"/>
              </a:lnSpc>
              <a:spcBef>
                <a:spcPts val="0"/>
              </a:spcBef>
              <a:spcAft>
                <a:spcPts val="0"/>
              </a:spcAft>
              <a:buSzPts val="13800"/>
              <a:buNone/>
              <a:defRPr sz="13800"/>
            </a:lvl2pPr>
            <a:lvl3pPr lvl="2" algn="ctr">
              <a:lnSpc>
                <a:spcPct val="100000"/>
              </a:lnSpc>
              <a:spcBef>
                <a:spcPts val="0"/>
              </a:spcBef>
              <a:spcAft>
                <a:spcPts val="0"/>
              </a:spcAft>
              <a:buSzPts val="13800"/>
              <a:buNone/>
              <a:defRPr sz="13800"/>
            </a:lvl3pPr>
            <a:lvl4pPr lvl="3" algn="ctr">
              <a:lnSpc>
                <a:spcPct val="100000"/>
              </a:lnSpc>
              <a:spcBef>
                <a:spcPts val="0"/>
              </a:spcBef>
              <a:spcAft>
                <a:spcPts val="0"/>
              </a:spcAft>
              <a:buSzPts val="13800"/>
              <a:buNone/>
              <a:defRPr sz="13800"/>
            </a:lvl4pPr>
            <a:lvl5pPr lvl="4" algn="ctr">
              <a:lnSpc>
                <a:spcPct val="100000"/>
              </a:lnSpc>
              <a:spcBef>
                <a:spcPts val="0"/>
              </a:spcBef>
              <a:spcAft>
                <a:spcPts val="0"/>
              </a:spcAft>
              <a:buSzPts val="13800"/>
              <a:buNone/>
              <a:defRPr sz="13800"/>
            </a:lvl5pPr>
            <a:lvl6pPr lvl="5" algn="ctr">
              <a:lnSpc>
                <a:spcPct val="100000"/>
              </a:lnSpc>
              <a:spcBef>
                <a:spcPts val="0"/>
              </a:spcBef>
              <a:spcAft>
                <a:spcPts val="0"/>
              </a:spcAft>
              <a:buSzPts val="13800"/>
              <a:buNone/>
              <a:defRPr sz="13800"/>
            </a:lvl6pPr>
            <a:lvl7pPr lvl="6" algn="ctr">
              <a:lnSpc>
                <a:spcPct val="100000"/>
              </a:lnSpc>
              <a:spcBef>
                <a:spcPts val="0"/>
              </a:spcBef>
              <a:spcAft>
                <a:spcPts val="0"/>
              </a:spcAft>
              <a:buSzPts val="13800"/>
              <a:buNone/>
              <a:defRPr sz="13800"/>
            </a:lvl7pPr>
            <a:lvl8pPr lvl="7" algn="ctr">
              <a:lnSpc>
                <a:spcPct val="100000"/>
              </a:lnSpc>
              <a:spcBef>
                <a:spcPts val="0"/>
              </a:spcBef>
              <a:spcAft>
                <a:spcPts val="0"/>
              </a:spcAft>
              <a:buSzPts val="13800"/>
              <a:buNone/>
              <a:defRPr sz="13800"/>
            </a:lvl8pPr>
            <a:lvl9pPr lvl="8" algn="ctr">
              <a:lnSpc>
                <a:spcPct val="100000"/>
              </a:lnSpc>
              <a:spcBef>
                <a:spcPts val="0"/>
              </a:spcBef>
              <a:spcAft>
                <a:spcPts val="0"/>
              </a:spcAft>
              <a:buSzPts val="13800"/>
              <a:buNone/>
              <a:defRPr sz="13800"/>
            </a:lvl9pPr>
          </a:lstStyle>
          <a:p/>
        </p:txBody>
      </p:sp>
      <p:sp>
        <p:nvSpPr>
          <p:cNvPr id="12" name="Google Shape;12;p4"/>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3"/>
          <p:cNvSpPr txBox="1"/>
          <p:nvPr>
            <p:ph hasCustomPrompt="1" type="title"/>
          </p:nvPr>
        </p:nvSpPr>
        <p:spPr>
          <a:xfrm>
            <a:off x="1309140" y="7079200"/>
            <a:ext cx="35786400" cy="12566400"/>
          </a:xfrm>
          <a:prstGeom prst="rect">
            <a:avLst/>
          </a:prstGeom>
          <a:noFill/>
          <a:ln>
            <a:noFill/>
          </a:ln>
        </p:spPr>
        <p:txBody>
          <a:bodyPr anchorCtr="0" anchor="b" bIns="451025" lIns="451025" spcFirstLastPara="1" rIns="451025" wrap="square" tIns="451025">
            <a:normAutofit/>
          </a:bodyPr>
          <a:lstStyle>
            <a:lvl1pPr lvl="0" algn="ctr">
              <a:lnSpc>
                <a:spcPct val="100000"/>
              </a:lnSpc>
              <a:spcBef>
                <a:spcPts val="0"/>
              </a:spcBef>
              <a:spcAft>
                <a:spcPts val="0"/>
              </a:spcAft>
              <a:buSzPts val="59200"/>
              <a:buNone/>
              <a:defRPr sz="59200"/>
            </a:lvl1pPr>
            <a:lvl2pPr lvl="1" algn="ctr">
              <a:lnSpc>
                <a:spcPct val="100000"/>
              </a:lnSpc>
              <a:spcBef>
                <a:spcPts val="0"/>
              </a:spcBef>
              <a:spcAft>
                <a:spcPts val="0"/>
              </a:spcAft>
              <a:buSzPts val="59200"/>
              <a:buNone/>
              <a:defRPr sz="59200"/>
            </a:lvl2pPr>
            <a:lvl3pPr lvl="2" algn="ctr">
              <a:lnSpc>
                <a:spcPct val="100000"/>
              </a:lnSpc>
              <a:spcBef>
                <a:spcPts val="0"/>
              </a:spcBef>
              <a:spcAft>
                <a:spcPts val="0"/>
              </a:spcAft>
              <a:buSzPts val="59200"/>
              <a:buNone/>
              <a:defRPr sz="59200"/>
            </a:lvl3pPr>
            <a:lvl4pPr lvl="3" algn="ctr">
              <a:lnSpc>
                <a:spcPct val="100000"/>
              </a:lnSpc>
              <a:spcBef>
                <a:spcPts val="0"/>
              </a:spcBef>
              <a:spcAft>
                <a:spcPts val="0"/>
              </a:spcAft>
              <a:buSzPts val="59200"/>
              <a:buNone/>
              <a:defRPr sz="59200"/>
            </a:lvl4pPr>
            <a:lvl5pPr lvl="4" algn="ctr">
              <a:lnSpc>
                <a:spcPct val="100000"/>
              </a:lnSpc>
              <a:spcBef>
                <a:spcPts val="0"/>
              </a:spcBef>
              <a:spcAft>
                <a:spcPts val="0"/>
              </a:spcAft>
              <a:buSzPts val="59200"/>
              <a:buNone/>
              <a:defRPr sz="59200"/>
            </a:lvl5pPr>
            <a:lvl6pPr lvl="5" algn="ctr">
              <a:lnSpc>
                <a:spcPct val="100000"/>
              </a:lnSpc>
              <a:spcBef>
                <a:spcPts val="0"/>
              </a:spcBef>
              <a:spcAft>
                <a:spcPts val="0"/>
              </a:spcAft>
              <a:buSzPts val="59200"/>
              <a:buNone/>
              <a:defRPr sz="59200"/>
            </a:lvl6pPr>
            <a:lvl7pPr lvl="6" algn="ctr">
              <a:lnSpc>
                <a:spcPct val="100000"/>
              </a:lnSpc>
              <a:spcBef>
                <a:spcPts val="0"/>
              </a:spcBef>
              <a:spcAft>
                <a:spcPts val="0"/>
              </a:spcAft>
              <a:buSzPts val="59200"/>
              <a:buNone/>
              <a:defRPr sz="59200"/>
            </a:lvl7pPr>
            <a:lvl8pPr lvl="7" algn="ctr">
              <a:lnSpc>
                <a:spcPct val="100000"/>
              </a:lnSpc>
              <a:spcBef>
                <a:spcPts val="0"/>
              </a:spcBef>
              <a:spcAft>
                <a:spcPts val="0"/>
              </a:spcAft>
              <a:buSzPts val="59200"/>
              <a:buNone/>
              <a:defRPr sz="59200"/>
            </a:lvl8pPr>
            <a:lvl9pPr lvl="8" algn="ctr">
              <a:lnSpc>
                <a:spcPct val="100000"/>
              </a:lnSpc>
              <a:spcBef>
                <a:spcPts val="0"/>
              </a:spcBef>
              <a:spcAft>
                <a:spcPts val="0"/>
              </a:spcAft>
              <a:buSzPts val="59200"/>
              <a:buNone/>
              <a:defRPr sz="59200"/>
            </a:lvl9pPr>
          </a:lstStyle>
          <a:p>
            <a:r>
              <a:t>xx%</a:t>
            </a:r>
          </a:p>
        </p:txBody>
      </p:sp>
      <p:sp>
        <p:nvSpPr>
          <p:cNvPr id="46" name="Google Shape;46;p13"/>
          <p:cNvSpPr txBox="1"/>
          <p:nvPr>
            <p:ph idx="1" type="body"/>
          </p:nvPr>
        </p:nvSpPr>
        <p:spPr>
          <a:xfrm>
            <a:off x="1309140" y="20174240"/>
            <a:ext cx="35786400" cy="8325000"/>
          </a:xfrm>
          <a:prstGeom prst="rect">
            <a:avLst/>
          </a:prstGeom>
          <a:noFill/>
          <a:ln>
            <a:noFill/>
          </a:ln>
        </p:spPr>
        <p:txBody>
          <a:bodyPr anchorCtr="0" anchor="t" bIns="451025" lIns="451025" spcFirstLastPara="1" rIns="451025" wrap="square" tIns="451025">
            <a:normAutofit/>
          </a:bodyPr>
          <a:lstStyle>
            <a:lvl1pPr indent="-793750" lvl="0" marL="457200" algn="ctr">
              <a:lnSpc>
                <a:spcPct val="115000"/>
              </a:lnSpc>
              <a:spcBef>
                <a:spcPts val="0"/>
              </a:spcBef>
              <a:spcAft>
                <a:spcPts val="0"/>
              </a:spcAft>
              <a:buSzPts val="8900"/>
              <a:buChar char="●"/>
              <a:defRPr/>
            </a:lvl1pPr>
            <a:lvl2pPr indent="-666750" lvl="1" marL="914400" algn="ctr">
              <a:lnSpc>
                <a:spcPct val="115000"/>
              </a:lnSpc>
              <a:spcBef>
                <a:spcPts val="0"/>
              </a:spcBef>
              <a:spcAft>
                <a:spcPts val="0"/>
              </a:spcAft>
              <a:buSzPts val="6900"/>
              <a:buChar char="○"/>
              <a:defRPr/>
            </a:lvl2pPr>
            <a:lvl3pPr indent="-666750" lvl="2" marL="1371600" algn="ctr">
              <a:lnSpc>
                <a:spcPct val="115000"/>
              </a:lnSpc>
              <a:spcBef>
                <a:spcPts val="0"/>
              </a:spcBef>
              <a:spcAft>
                <a:spcPts val="0"/>
              </a:spcAft>
              <a:buSzPts val="6900"/>
              <a:buChar char="■"/>
              <a:defRPr/>
            </a:lvl3pPr>
            <a:lvl4pPr indent="-666750" lvl="3" marL="1828800" algn="ctr">
              <a:lnSpc>
                <a:spcPct val="115000"/>
              </a:lnSpc>
              <a:spcBef>
                <a:spcPts val="0"/>
              </a:spcBef>
              <a:spcAft>
                <a:spcPts val="0"/>
              </a:spcAft>
              <a:buSzPts val="6900"/>
              <a:buChar char="●"/>
              <a:defRPr/>
            </a:lvl4pPr>
            <a:lvl5pPr indent="-666750" lvl="4" marL="2286000" algn="ctr">
              <a:lnSpc>
                <a:spcPct val="115000"/>
              </a:lnSpc>
              <a:spcBef>
                <a:spcPts val="0"/>
              </a:spcBef>
              <a:spcAft>
                <a:spcPts val="0"/>
              </a:spcAft>
              <a:buSzPts val="6900"/>
              <a:buChar char="○"/>
              <a:defRPr/>
            </a:lvl5pPr>
            <a:lvl6pPr indent="-666750" lvl="5" marL="2743200" algn="ctr">
              <a:lnSpc>
                <a:spcPct val="115000"/>
              </a:lnSpc>
              <a:spcBef>
                <a:spcPts val="0"/>
              </a:spcBef>
              <a:spcAft>
                <a:spcPts val="0"/>
              </a:spcAft>
              <a:buSzPts val="6900"/>
              <a:buChar char="■"/>
              <a:defRPr/>
            </a:lvl6pPr>
            <a:lvl7pPr indent="-666750" lvl="6" marL="3200400" algn="ctr">
              <a:lnSpc>
                <a:spcPct val="115000"/>
              </a:lnSpc>
              <a:spcBef>
                <a:spcPts val="0"/>
              </a:spcBef>
              <a:spcAft>
                <a:spcPts val="0"/>
              </a:spcAft>
              <a:buSzPts val="6900"/>
              <a:buChar char="●"/>
              <a:defRPr/>
            </a:lvl7pPr>
            <a:lvl8pPr indent="-666750" lvl="7" marL="3657600" algn="ctr">
              <a:lnSpc>
                <a:spcPct val="115000"/>
              </a:lnSpc>
              <a:spcBef>
                <a:spcPts val="0"/>
              </a:spcBef>
              <a:spcAft>
                <a:spcPts val="0"/>
              </a:spcAft>
              <a:buSzPts val="6900"/>
              <a:buChar char="○"/>
              <a:defRPr/>
            </a:lvl8pPr>
            <a:lvl9pPr indent="-666750" lvl="8" marL="4114800" algn="ctr">
              <a:lnSpc>
                <a:spcPct val="115000"/>
              </a:lnSpc>
              <a:spcBef>
                <a:spcPts val="0"/>
              </a:spcBef>
              <a:spcAft>
                <a:spcPts val="0"/>
              </a:spcAft>
              <a:buSzPts val="6900"/>
              <a:buChar char="■"/>
              <a:defRPr/>
            </a:lvl9pPr>
          </a:lstStyle>
          <a:p/>
        </p:txBody>
      </p:sp>
      <p:sp>
        <p:nvSpPr>
          <p:cNvPr id="47" name="Google Shape;47;p13"/>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5"/>
          <p:cNvSpPr txBox="1"/>
          <p:nvPr>
            <p:ph type="title"/>
          </p:nvPr>
        </p:nvSpPr>
        <p:spPr>
          <a:xfrm>
            <a:off x="1309140" y="13765440"/>
            <a:ext cx="35786400" cy="5387400"/>
          </a:xfrm>
          <a:prstGeom prst="rect">
            <a:avLst/>
          </a:prstGeom>
          <a:noFill/>
          <a:ln>
            <a:noFill/>
          </a:ln>
        </p:spPr>
        <p:txBody>
          <a:bodyPr anchorCtr="0" anchor="ctr" bIns="451025" lIns="451025" spcFirstLastPara="1" rIns="451025" wrap="square" tIns="451025">
            <a:normAutofit/>
          </a:bodyPr>
          <a:lstStyle>
            <a:lvl1pPr lvl="0" algn="ctr">
              <a:lnSpc>
                <a:spcPct val="100000"/>
              </a:lnSpc>
              <a:spcBef>
                <a:spcPts val="0"/>
              </a:spcBef>
              <a:spcAft>
                <a:spcPts val="0"/>
              </a:spcAft>
              <a:buSzPts val="17800"/>
              <a:buNone/>
              <a:defRPr sz="17800"/>
            </a:lvl1pPr>
            <a:lvl2pPr lvl="1" algn="ctr">
              <a:lnSpc>
                <a:spcPct val="100000"/>
              </a:lnSpc>
              <a:spcBef>
                <a:spcPts val="0"/>
              </a:spcBef>
              <a:spcAft>
                <a:spcPts val="0"/>
              </a:spcAft>
              <a:buSzPts val="17800"/>
              <a:buNone/>
              <a:defRPr sz="17800"/>
            </a:lvl2pPr>
            <a:lvl3pPr lvl="2" algn="ctr">
              <a:lnSpc>
                <a:spcPct val="100000"/>
              </a:lnSpc>
              <a:spcBef>
                <a:spcPts val="0"/>
              </a:spcBef>
              <a:spcAft>
                <a:spcPts val="0"/>
              </a:spcAft>
              <a:buSzPts val="17800"/>
              <a:buNone/>
              <a:defRPr sz="17800"/>
            </a:lvl3pPr>
            <a:lvl4pPr lvl="3" algn="ctr">
              <a:lnSpc>
                <a:spcPct val="100000"/>
              </a:lnSpc>
              <a:spcBef>
                <a:spcPts val="0"/>
              </a:spcBef>
              <a:spcAft>
                <a:spcPts val="0"/>
              </a:spcAft>
              <a:buSzPts val="17800"/>
              <a:buNone/>
              <a:defRPr sz="17800"/>
            </a:lvl4pPr>
            <a:lvl5pPr lvl="4" algn="ctr">
              <a:lnSpc>
                <a:spcPct val="100000"/>
              </a:lnSpc>
              <a:spcBef>
                <a:spcPts val="0"/>
              </a:spcBef>
              <a:spcAft>
                <a:spcPts val="0"/>
              </a:spcAft>
              <a:buSzPts val="17800"/>
              <a:buNone/>
              <a:defRPr sz="17800"/>
            </a:lvl5pPr>
            <a:lvl6pPr lvl="5" algn="ctr">
              <a:lnSpc>
                <a:spcPct val="100000"/>
              </a:lnSpc>
              <a:spcBef>
                <a:spcPts val="0"/>
              </a:spcBef>
              <a:spcAft>
                <a:spcPts val="0"/>
              </a:spcAft>
              <a:buSzPts val="17800"/>
              <a:buNone/>
              <a:defRPr sz="17800"/>
            </a:lvl6pPr>
            <a:lvl7pPr lvl="6" algn="ctr">
              <a:lnSpc>
                <a:spcPct val="100000"/>
              </a:lnSpc>
              <a:spcBef>
                <a:spcPts val="0"/>
              </a:spcBef>
              <a:spcAft>
                <a:spcPts val="0"/>
              </a:spcAft>
              <a:buSzPts val="17800"/>
              <a:buNone/>
              <a:defRPr sz="17800"/>
            </a:lvl7pPr>
            <a:lvl8pPr lvl="7" algn="ctr">
              <a:lnSpc>
                <a:spcPct val="100000"/>
              </a:lnSpc>
              <a:spcBef>
                <a:spcPts val="0"/>
              </a:spcBef>
              <a:spcAft>
                <a:spcPts val="0"/>
              </a:spcAft>
              <a:buSzPts val="17800"/>
              <a:buNone/>
              <a:defRPr sz="17800"/>
            </a:lvl8pPr>
            <a:lvl9pPr lvl="8" algn="ctr">
              <a:lnSpc>
                <a:spcPct val="100000"/>
              </a:lnSpc>
              <a:spcBef>
                <a:spcPts val="0"/>
              </a:spcBef>
              <a:spcAft>
                <a:spcPts val="0"/>
              </a:spcAft>
              <a:buSzPts val="17800"/>
              <a:buNone/>
              <a:defRPr sz="17800"/>
            </a:lvl9pPr>
          </a:lstStyle>
          <a:p/>
        </p:txBody>
      </p:sp>
      <p:sp>
        <p:nvSpPr>
          <p:cNvPr id="15" name="Google Shape;15;p5"/>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6"/>
          <p:cNvSpPr txBox="1"/>
          <p:nvPr>
            <p:ph type="title"/>
          </p:nvPr>
        </p:nvSpPr>
        <p:spPr>
          <a:xfrm>
            <a:off x="1309140" y="2848160"/>
            <a:ext cx="35786400" cy="3665400"/>
          </a:xfrm>
          <a:prstGeom prst="rect">
            <a:avLst/>
          </a:prstGeom>
          <a:noFill/>
          <a:ln>
            <a:noFill/>
          </a:ln>
        </p:spPr>
        <p:txBody>
          <a:bodyPr anchorCtr="0" anchor="t" bIns="451025" lIns="451025" spcFirstLastPara="1" rIns="451025" wrap="square" tIns="451025">
            <a:normAutofit/>
          </a:bodyPr>
          <a:lstStyle>
            <a:lvl1pPr lvl="0" algn="l">
              <a:lnSpc>
                <a:spcPct val="100000"/>
              </a:lnSpc>
              <a:spcBef>
                <a:spcPts val="0"/>
              </a:spcBef>
              <a:spcAft>
                <a:spcPts val="0"/>
              </a:spcAft>
              <a:buSzPts val="13800"/>
              <a:buNone/>
              <a:defRPr/>
            </a:lvl1pPr>
            <a:lvl2pPr lvl="1" algn="l">
              <a:lnSpc>
                <a:spcPct val="100000"/>
              </a:lnSpc>
              <a:spcBef>
                <a:spcPts val="0"/>
              </a:spcBef>
              <a:spcAft>
                <a:spcPts val="0"/>
              </a:spcAft>
              <a:buSzPts val="13800"/>
              <a:buNone/>
              <a:defRPr/>
            </a:lvl2pPr>
            <a:lvl3pPr lvl="2" algn="l">
              <a:lnSpc>
                <a:spcPct val="100000"/>
              </a:lnSpc>
              <a:spcBef>
                <a:spcPts val="0"/>
              </a:spcBef>
              <a:spcAft>
                <a:spcPts val="0"/>
              </a:spcAft>
              <a:buSzPts val="13800"/>
              <a:buNone/>
              <a:defRPr/>
            </a:lvl3pPr>
            <a:lvl4pPr lvl="3" algn="l">
              <a:lnSpc>
                <a:spcPct val="100000"/>
              </a:lnSpc>
              <a:spcBef>
                <a:spcPts val="0"/>
              </a:spcBef>
              <a:spcAft>
                <a:spcPts val="0"/>
              </a:spcAft>
              <a:buSzPts val="13800"/>
              <a:buNone/>
              <a:defRPr/>
            </a:lvl4pPr>
            <a:lvl5pPr lvl="4" algn="l">
              <a:lnSpc>
                <a:spcPct val="100000"/>
              </a:lnSpc>
              <a:spcBef>
                <a:spcPts val="0"/>
              </a:spcBef>
              <a:spcAft>
                <a:spcPts val="0"/>
              </a:spcAft>
              <a:buSzPts val="13800"/>
              <a:buNone/>
              <a:defRPr/>
            </a:lvl5pPr>
            <a:lvl6pPr lvl="5" algn="l">
              <a:lnSpc>
                <a:spcPct val="100000"/>
              </a:lnSpc>
              <a:spcBef>
                <a:spcPts val="0"/>
              </a:spcBef>
              <a:spcAft>
                <a:spcPts val="0"/>
              </a:spcAft>
              <a:buSzPts val="13800"/>
              <a:buNone/>
              <a:defRPr/>
            </a:lvl6pPr>
            <a:lvl7pPr lvl="6" algn="l">
              <a:lnSpc>
                <a:spcPct val="100000"/>
              </a:lnSpc>
              <a:spcBef>
                <a:spcPts val="0"/>
              </a:spcBef>
              <a:spcAft>
                <a:spcPts val="0"/>
              </a:spcAft>
              <a:buSzPts val="13800"/>
              <a:buNone/>
              <a:defRPr/>
            </a:lvl7pPr>
            <a:lvl8pPr lvl="7" algn="l">
              <a:lnSpc>
                <a:spcPct val="100000"/>
              </a:lnSpc>
              <a:spcBef>
                <a:spcPts val="0"/>
              </a:spcBef>
              <a:spcAft>
                <a:spcPts val="0"/>
              </a:spcAft>
              <a:buSzPts val="13800"/>
              <a:buNone/>
              <a:defRPr/>
            </a:lvl8pPr>
            <a:lvl9pPr lvl="8" algn="l">
              <a:lnSpc>
                <a:spcPct val="100000"/>
              </a:lnSpc>
              <a:spcBef>
                <a:spcPts val="0"/>
              </a:spcBef>
              <a:spcAft>
                <a:spcPts val="0"/>
              </a:spcAft>
              <a:buSzPts val="13800"/>
              <a:buNone/>
              <a:defRPr/>
            </a:lvl9pPr>
          </a:lstStyle>
          <a:p/>
        </p:txBody>
      </p:sp>
      <p:sp>
        <p:nvSpPr>
          <p:cNvPr id="18" name="Google Shape;18;p6"/>
          <p:cNvSpPr txBox="1"/>
          <p:nvPr>
            <p:ph idx="1" type="body"/>
          </p:nvPr>
        </p:nvSpPr>
        <p:spPr>
          <a:xfrm>
            <a:off x="1309140" y="7375840"/>
            <a:ext cx="35786400" cy="21864900"/>
          </a:xfrm>
          <a:prstGeom prst="rect">
            <a:avLst/>
          </a:prstGeom>
          <a:noFill/>
          <a:ln>
            <a:noFill/>
          </a:ln>
        </p:spPr>
        <p:txBody>
          <a:bodyPr anchorCtr="0" anchor="t" bIns="451025" lIns="451025" spcFirstLastPara="1" rIns="451025" wrap="square" tIns="451025">
            <a:normAutofit/>
          </a:bodyPr>
          <a:lstStyle>
            <a:lvl1pPr indent="-793750" lvl="0" marL="457200" algn="l">
              <a:lnSpc>
                <a:spcPct val="115000"/>
              </a:lnSpc>
              <a:spcBef>
                <a:spcPts val="0"/>
              </a:spcBef>
              <a:spcAft>
                <a:spcPts val="0"/>
              </a:spcAft>
              <a:buSzPts val="8900"/>
              <a:buChar char="●"/>
              <a:defRPr/>
            </a:lvl1pPr>
            <a:lvl2pPr indent="-666750" lvl="1" marL="914400" algn="l">
              <a:lnSpc>
                <a:spcPct val="115000"/>
              </a:lnSpc>
              <a:spcBef>
                <a:spcPts val="0"/>
              </a:spcBef>
              <a:spcAft>
                <a:spcPts val="0"/>
              </a:spcAft>
              <a:buSzPts val="6900"/>
              <a:buChar char="○"/>
              <a:defRPr/>
            </a:lvl2pPr>
            <a:lvl3pPr indent="-666750" lvl="2" marL="1371600" algn="l">
              <a:lnSpc>
                <a:spcPct val="115000"/>
              </a:lnSpc>
              <a:spcBef>
                <a:spcPts val="0"/>
              </a:spcBef>
              <a:spcAft>
                <a:spcPts val="0"/>
              </a:spcAft>
              <a:buSzPts val="6900"/>
              <a:buChar char="■"/>
              <a:defRPr/>
            </a:lvl3pPr>
            <a:lvl4pPr indent="-666750" lvl="3" marL="1828800" algn="l">
              <a:lnSpc>
                <a:spcPct val="115000"/>
              </a:lnSpc>
              <a:spcBef>
                <a:spcPts val="0"/>
              </a:spcBef>
              <a:spcAft>
                <a:spcPts val="0"/>
              </a:spcAft>
              <a:buSzPts val="6900"/>
              <a:buChar char="●"/>
              <a:defRPr/>
            </a:lvl4pPr>
            <a:lvl5pPr indent="-666750" lvl="4" marL="2286000" algn="l">
              <a:lnSpc>
                <a:spcPct val="115000"/>
              </a:lnSpc>
              <a:spcBef>
                <a:spcPts val="0"/>
              </a:spcBef>
              <a:spcAft>
                <a:spcPts val="0"/>
              </a:spcAft>
              <a:buSzPts val="6900"/>
              <a:buChar char="○"/>
              <a:defRPr/>
            </a:lvl5pPr>
            <a:lvl6pPr indent="-666750" lvl="5" marL="2743200" algn="l">
              <a:lnSpc>
                <a:spcPct val="115000"/>
              </a:lnSpc>
              <a:spcBef>
                <a:spcPts val="0"/>
              </a:spcBef>
              <a:spcAft>
                <a:spcPts val="0"/>
              </a:spcAft>
              <a:buSzPts val="6900"/>
              <a:buChar char="■"/>
              <a:defRPr/>
            </a:lvl6pPr>
            <a:lvl7pPr indent="-666750" lvl="6" marL="3200400" algn="l">
              <a:lnSpc>
                <a:spcPct val="115000"/>
              </a:lnSpc>
              <a:spcBef>
                <a:spcPts val="0"/>
              </a:spcBef>
              <a:spcAft>
                <a:spcPts val="0"/>
              </a:spcAft>
              <a:buSzPts val="6900"/>
              <a:buChar char="●"/>
              <a:defRPr/>
            </a:lvl7pPr>
            <a:lvl8pPr indent="-666750" lvl="7" marL="3657600" algn="l">
              <a:lnSpc>
                <a:spcPct val="115000"/>
              </a:lnSpc>
              <a:spcBef>
                <a:spcPts val="0"/>
              </a:spcBef>
              <a:spcAft>
                <a:spcPts val="0"/>
              </a:spcAft>
              <a:buSzPts val="6900"/>
              <a:buChar char="○"/>
              <a:defRPr/>
            </a:lvl8pPr>
            <a:lvl9pPr indent="-666750" lvl="8" marL="4114800" algn="l">
              <a:lnSpc>
                <a:spcPct val="115000"/>
              </a:lnSpc>
              <a:spcBef>
                <a:spcPts val="0"/>
              </a:spcBef>
              <a:spcAft>
                <a:spcPts val="0"/>
              </a:spcAft>
              <a:buSzPts val="6900"/>
              <a:buChar char="■"/>
              <a:defRPr/>
            </a:lvl9pPr>
          </a:lstStyle>
          <a:p/>
        </p:txBody>
      </p:sp>
      <p:sp>
        <p:nvSpPr>
          <p:cNvPr id="19" name="Google Shape;19;p6"/>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7"/>
          <p:cNvSpPr txBox="1"/>
          <p:nvPr>
            <p:ph type="title"/>
          </p:nvPr>
        </p:nvSpPr>
        <p:spPr>
          <a:xfrm>
            <a:off x="1309140" y="2848160"/>
            <a:ext cx="35786400" cy="3665400"/>
          </a:xfrm>
          <a:prstGeom prst="rect">
            <a:avLst/>
          </a:prstGeom>
          <a:noFill/>
          <a:ln>
            <a:noFill/>
          </a:ln>
        </p:spPr>
        <p:txBody>
          <a:bodyPr anchorCtr="0" anchor="t" bIns="451025" lIns="451025" spcFirstLastPara="1" rIns="451025" wrap="square" tIns="451025">
            <a:normAutofit/>
          </a:bodyPr>
          <a:lstStyle>
            <a:lvl1pPr lvl="0" algn="l">
              <a:lnSpc>
                <a:spcPct val="100000"/>
              </a:lnSpc>
              <a:spcBef>
                <a:spcPts val="0"/>
              </a:spcBef>
              <a:spcAft>
                <a:spcPts val="0"/>
              </a:spcAft>
              <a:buSzPts val="13800"/>
              <a:buNone/>
              <a:defRPr/>
            </a:lvl1pPr>
            <a:lvl2pPr lvl="1" algn="l">
              <a:lnSpc>
                <a:spcPct val="100000"/>
              </a:lnSpc>
              <a:spcBef>
                <a:spcPts val="0"/>
              </a:spcBef>
              <a:spcAft>
                <a:spcPts val="0"/>
              </a:spcAft>
              <a:buSzPts val="13800"/>
              <a:buNone/>
              <a:defRPr/>
            </a:lvl2pPr>
            <a:lvl3pPr lvl="2" algn="l">
              <a:lnSpc>
                <a:spcPct val="100000"/>
              </a:lnSpc>
              <a:spcBef>
                <a:spcPts val="0"/>
              </a:spcBef>
              <a:spcAft>
                <a:spcPts val="0"/>
              </a:spcAft>
              <a:buSzPts val="13800"/>
              <a:buNone/>
              <a:defRPr/>
            </a:lvl3pPr>
            <a:lvl4pPr lvl="3" algn="l">
              <a:lnSpc>
                <a:spcPct val="100000"/>
              </a:lnSpc>
              <a:spcBef>
                <a:spcPts val="0"/>
              </a:spcBef>
              <a:spcAft>
                <a:spcPts val="0"/>
              </a:spcAft>
              <a:buSzPts val="13800"/>
              <a:buNone/>
              <a:defRPr/>
            </a:lvl4pPr>
            <a:lvl5pPr lvl="4" algn="l">
              <a:lnSpc>
                <a:spcPct val="100000"/>
              </a:lnSpc>
              <a:spcBef>
                <a:spcPts val="0"/>
              </a:spcBef>
              <a:spcAft>
                <a:spcPts val="0"/>
              </a:spcAft>
              <a:buSzPts val="13800"/>
              <a:buNone/>
              <a:defRPr/>
            </a:lvl5pPr>
            <a:lvl6pPr lvl="5" algn="l">
              <a:lnSpc>
                <a:spcPct val="100000"/>
              </a:lnSpc>
              <a:spcBef>
                <a:spcPts val="0"/>
              </a:spcBef>
              <a:spcAft>
                <a:spcPts val="0"/>
              </a:spcAft>
              <a:buSzPts val="13800"/>
              <a:buNone/>
              <a:defRPr/>
            </a:lvl6pPr>
            <a:lvl7pPr lvl="6" algn="l">
              <a:lnSpc>
                <a:spcPct val="100000"/>
              </a:lnSpc>
              <a:spcBef>
                <a:spcPts val="0"/>
              </a:spcBef>
              <a:spcAft>
                <a:spcPts val="0"/>
              </a:spcAft>
              <a:buSzPts val="13800"/>
              <a:buNone/>
              <a:defRPr/>
            </a:lvl7pPr>
            <a:lvl8pPr lvl="7" algn="l">
              <a:lnSpc>
                <a:spcPct val="100000"/>
              </a:lnSpc>
              <a:spcBef>
                <a:spcPts val="0"/>
              </a:spcBef>
              <a:spcAft>
                <a:spcPts val="0"/>
              </a:spcAft>
              <a:buSzPts val="13800"/>
              <a:buNone/>
              <a:defRPr/>
            </a:lvl8pPr>
            <a:lvl9pPr lvl="8" algn="l">
              <a:lnSpc>
                <a:spcPct val="100000"/>
              </a:lnSpc>
              <a:spcBef>
                <a:spcPts val="0"/>
              </a:spcBef>
              <a:spcAft>
                <a:spcPts val="0"/>
              </a:spcAft>
              <a:buSzPts val="13800"/>
              <a:buNone/>
              <a:defRPr/>
            </a:lvl9pPr>
          </a:lstStyle>
          <a:p/>
        </p:txBody>
      </p:sp>
      <p:sp>
        <p:nvSpPr>
          <p:cNvPr id="22" name="Google Shape;22;p7"/>
          <p:cNvSpPr txBox="1"/>
          <p:nvPr>
            <p:ph idx="1" type="body"/>
          </p:nvPr>
        </p:nvSpPr>
        <p:spPr>
          <a:xfrm>
            <a:off x="1309140" y="7375840"/>
            <a:ext cx="16799700" cy="21864900"/>
          </a:xfrm>
          <a:prstGeom prst="rect">
            <a:avLst/>
          </a:prstGeom>
          <a:noFill/>
          <a:ln>
            <a:noFill/>
          </a:ln>
        </p:spPr>
        <p:txBody>
          <a:bodyPr anchorCtr="0" anchor="t" bIns="451025" lIns="451025" spcFirstLastPara="1" rIns="451025" wrap="square" tIns="451025">
            <a:normAutofit/>
          </a:bodyPr>
          <a:lstStyle>
            <a:lvl1pPr indent="-666750" lvl="0" marL="457200" algn="l">
              <a:lnSpc>
                <a:spcPct val="115000"/>
              </a:lnSpc>
              <a:spcBef>
                <a:spcPts val="0"/>
              </a:spcBef>
              <a:spcAft>
                <a:spcPts val="0"/>
              </a:spcAft>
              <a:buSzPts val="6900"/>
              <a:buChar char="●"/>
              <a:defRPr sz="6900"/>
            </a:lvl1pPr>
            <a:lvl2pPr indent="-603250" lvl="1" marL="914400" algn="l">
              <a:lnSpc>
                <a:spcPct val="115000"/>
              </a:lnSpc>
              <a:spcBef>
                <a:spcPts val="0"/>
              </a:spcBef>
              <a:spcAft>
                <a:spcPts val="0"/>
              </a:spcAft>
              <a:buSzPts val="5900"/>
              <a:buChar char="○"/>
              <a:defRPr sz="5900"/>
            </a:lvl2pPr>
            <a:lvl3pPr indent="-603250" lvl="2" marL="1371600" algn="l">
              <a:lnSpc>
                <a:spcPct val="115000"/>
              </a:lnSpc>
              <a:spcBef>
                <a:spcPts val="0"/>
              </a:spcBef>
              <a:spcAft>
                <a:spcPts val="0"/>
              </a:spcAft>
              <a:buSzPts val="5900"/>
              <a:buChar char="■"/>
              <a:defRPr sz="5900"/>
            </a:lvl3pPr>
            <a:lvl4pPr indent="-603250" lvl="3" marL="1828800" algn="l">
              <a:lnSpc>
                <a:spcPct val="115000"/>
              </a:lnSpc>
              <a:spcBef>
                <a:spcPts val="0"/>
              </a:spcBef>
              <a:spcAft>
                <a:spcPts val="0"/>
              </a:spcAft>
              <a:buSzPts val="5900"/>
              <a:buChar char="●"/>
              <a:defRPr sz="5900"/>
            </a:lvl4pPr>
            <a:lvl5pPr indent="-603250" lvl="4" marL="2286000" algn="l">
              <a:lnSpc>
                <a:spcPct val="115000"/>
              </a:lnSpc>
              <a:spcBef>
                <a:spcPts val="0"/>
              </a:spcBef>
              <a:spcAft>
                <a:spcPts val="0"/>
              </a:spcAft>
              <a:buSzPts val="5900"/>
              <a:buChar char="○"/>
              <a:defRPr sz="5900"/>
            </a:lvl5pPr>
            <a:lvl6pPr indent="-603250" lvl="5" marL="2743200" algn="l">
              <a:lnSpc>
                <a:spcPct val="115000"/>
              </a:lnSpc>
              <a:spcBef>
                <a:spcPts val="0"/>
              </a:spcBef>
              <a:spcAft>
                <a:spcPts val="0"/>
              </a:spcAft>
              <a:buSzPts val="5900"/>
              <a:buChar char="■"/>
              <a:defRPr sz="5900"/>
            </a:lvl6pPr>
            <a:lvl7pPr indent="-603250" lvl="6" marL="3200400" algn="l">
              <a:lnSpc>
                <a:spcPct val="115000"/>
              </a:lnSpc>
              <a:spcBef>
                <a:spcPts val="0"/>
              </a:spcBef>
              <a:spcAft>
                <a:spcPts val="0"/>
              </a:spcAft>
              <a:buSzPts val="5900"/>
              <a:buChar char="●"/>
              <a:defRPr sz="5900"/>
            </a:lvl7pPr>
            <a:lvl8pPr indent="-603250" lvl="7" marL="3657600" algn="l">
              <a:lnSpc>
                <a:spcPct val="115000"/>
              </a:lnSpc>
              <a:spcBef>
                <a:spcPts val="0"/>
              </a:spcBef>
              <a:spcAft>
                <a:spcPts val="0"/>
              </a:spcAft>
              <a:buSzPts val="5900"/>
              <a:buChar char="○"/>
              <a:defRPr sz="5900"/>
            </a:lvl8pPr>
            <a:lvl9pPr indent="-603250" lvl="8" marL="4114800" algn="l">
              <a:lnSpc>
                <a:spcPct val="115000"/>
              </a:lnSpc>
              <a:spcBef>
                <a:spcPts val="0"/>
              </a:spcBef>
              <a:spcAft>
                <a:spcPts val="0"/>
              </a:spcAft>
              <a:buSzPts val="5900"/>
              <a:buChar char="■"/>
              <a:defRPr sz="5900"/>
            </a:lvl9pPr>
          </a:lstStyle>
          <a:p/>
        </p:txBody>
      </p:sp>
      <p:sp>
        <p:nvSpPr>
          <p:cNvPr id="23" name="Google Shape;23;p7"/>
          <p:cNvSpPr txBox="1"/>
          <p:nvPr>
            <p:ph idx="2" type="body"/>
          </p:nvPr>
        </p:nvSpPr>
        <p:spPr>
          <a:xfrm>
            <a:off x="20296080" y="7375840"/>
            <a:ext cx="16799700" cy="21864900"/>
          </a:xfrm>
          <a:prstGeom prst="rect">
            <a:avLst/>
          </a:prstGeom>
          <a:noFill/>
          <a:ln>
            <a:noFill/>
          </a:ln>
        </p:spPr>
        <p:txBody>
          <a:bodyPr anchorCtr="0" anchor="t" bIns="451025" lIns="451025" spcFirstLastPara="1" rIns="451025" wrap="square" tIns="451025">
            <a:normAutofit/>
          </a:bodyPr>
          <a:lstStyle>
            <a:lvl1pPr indent="-666750" lvl="0" marL="457200" algn="l">
              <a:lnSpc>
                <a:spcPct val="115000"/>
              </a:lnSpc>
              <a:spcBef>
                <a:spcPts val="0"/>
              </a:spcBef>
              <a:spcAft>
                <a:spcPts val="0"/>
              </a:spcAft>
              <a:buSzPts val="6900"/>
              <a:buChar char="●"/>
              <a:defRPr sz="6900"/>
            </a:lvl1pPr>
            <a:lvl2pPr indent="-603250" lvl="1" marL="914400" algn="l">
              <a:lnSpc>
                <a:spcPct val="115000"/>
              </a:lnSpc>
              <a:spcBef>
                <a:spcPts val="0"/>
              </a:spcBef>
              <a:spcAft>
                <a:spcPts val="0"/>
              </a:spcAft>
              <a:buSzPts val="5900"/>
              <a:buChar char="○"/>
              <a:defRPr sz="5900"/>
            </a:lvl2pPr>
            <a:lvl3pPr indent="-603250" lvl="2" marL="1371600" algn="l">
              <a:lnSpc>
                <a:spcPct val="115000"/>
              </a:lnSpc>
              <a:spcBef>
                <a:spcPts val="0"/>
              </a:spcBef>
              <a:spcAft>
                <a:spcPts val="0"/>
              </a:spcAft>
              <a:buSzPts val="5900"/>
              <a:buChar char="■"/>
              <a:defRPr sz="5900"/>
            </a:lvl3pPr>
            <a:lvl4pPr indent="-603250" lvl="3" marL="1828800" algn="l">
              <a:lnSpc>
                <a:spcPct val="115000"/>
              </a:lnSpc>
              <a:spcBef>
                <a:spcPts val="0"/>
              </a:spcBef>
              <a:spcAft>
                <a:spcPts val="0"/>
              </a:spcAft>
              <a:buSzPts val="5900"/>
              <a:buChar char="●"/>
              <a:defRPr sz="5900"/>
            </a:lvl4pPr>
            <a:lvl5pPr indent="-603250" lvl="4" marL="2286000" algn="l">
              <a:lnSpc>
                <a:spcPct val="115000"/>
              </a:lnSpc>
              <a:spcBef>
                <a:spcPts val="0"/>
              </a:spcBef>
              <a:spcAft>
                <a:spcPts val="0"/>
              </a:spcAft>
              <a:buSzPts val="5900"/>
              <a:buChar char="○"/>
              <a:defRPr sz="5900"/>
            </a:lvl5pPr>
            <a:lvl6pPr indent="-603250" lvl="5" marL="2743200" algn="l">
              <a:lnSpc>
                <a:spcPct val="115000"/>
              </a:lnSpc>
              <a:spcBef>
                <a:spcPts val="0"/>
              </a:spcBef>
              <a:spcAft>
                <a:spcPts val="0"/>
              </a:spcAft>
              <a:buSzPts val="5900"/>
              <a:buChar char="■"/>
              <a:defRPr sz="5900"/>
            </a:lvl6pPr>
            <a:lvl7pPr indent="-603250" lvl="6" marL="3200400" algn="l">
              <a:lnSpc>
                <a:spcPct val="115000"/>
              </a:lnSpc>
              <a:spcBef>
                <a:spcPts val="0"/>
              </a:spcBef>
              <a:spcAft>
                <a:spcPts val="0"/>
              </a:spcAft>
              <a:buSzPts val="5900"/>
              <a:buChar char="●"/>
              <a:defRPr sz="5900"/>
            </a:lvl7pPr>
            <a:lvl8pPr indent="-603250" lvl="7" marL="3657600" algn="l">
              <a:lnSpc>
                <a:spcPct val="115000"/>
              </a:lnSpc>
              <a:spcBef>
                <a:spcPts val="0"/>
              </a:spcBef>
              <a:spcAft>
                <a:spcPts val="0"/>
              </a:spcAft>
              <a:buSzPts val="5900"/>
              <a:buChar char="○"/>
              <a:defRPr sz="5900"/>
            </a:lvl8pPr>
            <a:lvl9pPr indent="-603250" lvl="8" marL="4114800" algn="l">
              <a:lnSpc>
                <a:spcPct val="115000"/>
              </a:lnSpc>
              <a:spcBef>
                <a:spcPts val="0"/>
              </a:spcBef>
              <a:spcAft>
                <a:spcPts val="0"/>
              </a:spcAft>
              <a:buSzPts val="5900"/>
              <a:buChar char="■"/>
              <a:defRPr sz="5900"/>
            </a:lvl9pPr>
          </a:lstStyle>
          <a:p/>
        </p:txBody>
      </p:sp>
      <p:sp>
        <p:nvSpPr>
          <p:cNvPr id="24" name="Google Shape;24;p7"/>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8"/>
          <p:cNvSpPr txBox="1"/>
          <p:nvPr>
            <p:ph type="title"/>
          </p:nvPr>
        </p:nvSpPr>
        <p:spPr>
          <a:xfrm>
            <a:off x="1309140" y="2848160"/>
            <a:ext cx="35786400" cy="3665400"/>
          </a:xfrm>
          <a:prstGeom prst="rect">
            <a:avLst/>
          </a:prstGeom>
          <a:noFill/>
          <a:ln>
            <a:noFill/>
          </a:ln>
        </p:spPr>
        <p:txBody>
          <a:bodyPr anchorCtr="0" anchor="t" bIns="451025" lIns="451025" spcFirstLastPara="1" rIns="451025" wrap="square" tIns="451025">
            <a:normAutofit/>
          </a:bodyPr>
          <a:lstStyle>
            <a:lvl1pPr lvl="0" algn="l">
              <a:lnSpc>
                <a:spcPct val="100000"/>
              </a:lnSpc>
              <a:spcBef>
                <a:spcPts val="0"/>
              </a:spcBef>
              <a:spcAft>
                <a:spcPts val="0"/>
              </a:spcAft>
              <a:buSzPts val="13800"/>
              <a:buNone/>
              <a:defRPr/>
            </a:lvl1pPr>
            <a:lvl2pPr lvl="1" algn="l">
              <a:lnSpc>
                <a:spcPct val="100000"/>
              </a:lnSpc>
              <a:spcBef>
                <a:spcPts val="0"/>
              </a:spcBef>
              <a:spcAft>
                <a:spcPts val="0"/>
              </a:spcAft>
              <a:buSzPts val="13800"/>
              <a:buNone/>
              <a:defRPr/>
            </a:lvl2pPr>
            <a:lvl3pPr lvl="2" algn="l">
              <a:lnSpc>
                <a:spcPct val="100000"/>
              </a:lnSpc>
              <a:spcBef>
                <a:spcPts val="0"/>
              </a:spcBef>
              <a:spcAft>
                <a:spcPts val="0"/>
              </a:spcAft>
              <a:buSzPts val="13800"/>
              <a:buNone/>
              <a:defRPr/>
            </a:lvl3pPr>
            <a:lvl4pPr lvl="3" algn="l">
              <a:lnSpc>
                <a:spcPct val="100000"/>
              </a:lnSpc>
              <a:spcBef>
                <a:spcPts val="0"/>
              </a:spcBef>
              <a:spcAft>
                <a:spcPts val="0"/>
              </a:spcAft>
              <a:buSzPts val="13800"/>
              <a:buNone/>
              <a:defRPr/>
            </a:lvl4pPr>
            <a:lvl5pPr lvl="4" algn="l">
              <a:lnSpc>
                <a:spcPct val="100000"/>
              </a:lnSpc>
              <a:spcBef>
                <a:spcPts val="0"/>
              </a:spcBef>
              <a:spcAft>
                <a:spcPts val="0"/>
              </a:spcAft>
              <a:buSzPts val="13800"/>
              <a:buNone/>
              <a:defRPr/>
            </a:lvl5pPr>
            <a:lvl6pPr lvl="5" algn="l">
              <a:lnSpc>
                <a:spcPct val="100000"/>
              </a:lnSpc>
              <a:spcBef>
                <a:spcPts val="0"/>
              </a:spcBef>
              <a:spcAft>
                <a:spcPts val="0"/>
              </a:spcAft>
              <a:buSzPts val="13800"/>
              <a:buNone/>
              <a:defRPr/>
            </a:lvl6pPr>
            <a:lvl7pPr lvl="6" algn="l">
              <a:lnSpc>
                <a:spcPct val="100000"/>
              </a:lnSpc>
              <a:spcBef>
                <a:spcPts val="0"/>
              </a:spcBef>
              <a:spcAft>
                <a:spcPts val="0"/>
              </a:spcAft>
              <a:buSzPts val="13800"/>
              <a:buNone/>
              <a:defRPr/>
            </a:lvl7pPr>
            <a:lvl8pPr lvl="7" algn="l">
              <a:lnSpc>
                <a:spcPct val="100000"/>
              </a:lnSpc>
              <a:spcBef>
                <a:spcPts val="0"/>
              </a:spcBef>
              <a:spcAft>
                <a:spcPts val="0"/>
              </a:spcAft>
              <a:buSzPts val="13800"/>
              <a:buNone/>
              <a:defRPr/>
            </a:lvl8pPr>
            <a:lvl9pPr lvl="8" algn="l">
              <a:lnSpc>
                <a:spcPct val="100000"/>
              </a:lnSpc>
              <a:spcBef>
                <a:spcPts val="0"/>
              </a:spcBef>
              <a:spcAft>
                <a:spcPts val="0"/>
              </a:spcAft>
              <a:buSzPts val="13800"/>
              <a:buNone/>
              <a:defRPr/>
            </a:lvl9pPr>
          </a:lstStyle>
          <a:p/>
        </p:txBody>
      </p:sp>
      <p:sp>
        <p:nvSpPr>
          <p:cNvPr id="27" name="Google Shape;27;p8"/>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9"/>
          <p:cNvSpPr txBox="1"/>
          <p:nvPr>
            <p:ph type="title"/>
          </p:nvPr>
        </p:nvSpPr>
        <p:spPr>
          <a:xfrm>
            <a:off x="1309140" y="3555840"/>
            <a:ext cx="11793600" cy="4836600"/>
          </a:xfrm>
          <a:prstGeom prst="rect">
            <a:avLst/>
          </a:prstGeom>
          <a:noFill/>
          <a:ln>
            <a:noFill/>
          </a:ln>
        </p:spPr>
        <p:txBody>
          <a:bodyPr anchorCtr="0" anchor="b" bIns="451025" lIns="451025" spcFirstLastPara="1" rIns="451025" wrap="square" tIns="451025">
            <a:normAutofit/>
          </a:bodyPr>
          <a:lstStyle>
            <a:lvl1pPr lvl="0" algn="l">
              <a:lnSpc>
                <a:spcPct val="100000"/>
              </a:lnSpc>
              <a:spcBef>
                <a:spcPts val="0"/>
              </a:spcBef>
              <a:spcAft>
                <a:spcPts val="0"/>
              </a:spcAft>
              <a:buSzPts val="11800"/>
              <a:buNone/>
              <a:defRPr sz="11800"/>
            </a:lvl1pPr>
            <a:lvl2pPr lvl="1" algn="l">
              <a:lnSpc>
                <a:spcPct val="100000"/>
              </a:lnSpc>
              <a:spcBef>
                <a:spcPts val="0"/>
              </a:spcBef>
              <a:spcAft>
                <a:spcPts val="0"/>
              </a:spcAft>
              <a:buSzPts val="11800"/>
              <a:buNone/>
              <a:defRPr sz="11800"/>
            </a:lvl2pPr>
            <a:lvl3pPr lvl="2" algn="l">
              <a:lnSpc>
                <a:spcPct val="100000"/>
              </a:lnSpc>
              <a:spcBef>
                <a:spcPts val="0"/>
              </a:spcBef>
              <a:spcAft>
                <a:spcPts val="0"/>
              </a:spcAft>
              <a:buSzPts val="11800"/>
              <a:buNone/>
              <a:defRPr sz="11800"/>
            </a:lvl3pPr>
            <a:lvl4pPr lvl="3" algn="l">
              <a:lnSpc>
                <a:spcPct val="100000"/>
              </a:lnSpc>
              <a:spcBef>
                <a:spcPts val="0"/>
              </a:spcBef>
              <a:spcAft>
                <a:spcPts val="0"/>
              </a:spcAft>
              <a:buSzPts val="11800"/>
              <a:buNone/>
              <a:defRPr sz="11800"/>
            </a:lvl4pPr>
            <a:lvl5pPr lvl="4" algn="l">
              <a:lnSpc>
                <a:spcPct val="100000"/>
              </a:lnSpc>
              <a:spcBef>
                <a:spcPts val="0"/>
              </a:spcBef>
              <a:spcAft>
                <a:spcPts val="0"/>
              </a:spcAft>
              <a:buSzPts val="11800"/>
              <a:buNone/>
              <a:defRPr sz="11800"/>
            </a:lvl5pPr>
            <a:lvl6pPr lvl="5" algn="l">
              <a:lnSpc>
                <a:spcPct val="100000"/>
              </a:lnSpc>
              <a:spcBef>
                <a:spcPts val="0"/>
              </a:spcBef>
              <a:spcAft>
                <a:spcPts val="0"/>
              </a:spcAft>
              <a:buSzPts val="11800"/>
              <a:buNone/>
              <a:defRPr sz="11800"/>
            </a:lvl6pPr>
            <a:lvl7pPr lvl="6" algn="l">
              <a:lnSpc>
                <a:spcPct val="100000"/>
              </a:lnSpc>
              <a:spcBef>
                <a:spcPts val="0"/>
              </a:spcBef>
              <a:spcAft>
                <a:spcPts val="0"/>
              </a:spcAft>
              <a:buSzPts val="11800"/>
              <a:buNone/>
              <a:defRPr sz="11800"/>
            </a:lvl7pPr>
            <a:lvl8pPr lvl="7" algn="l">
              <a:lnSpc>
                <a:spcPct val="100000"/>
              </a:lnSpc>
              <a:spcBef>
                <a:spcPts val="0"/>
              </a:spcBef>
              <a:spcAft>
                <a:spcPts val="0"/>
              </a:spcAft>
              <a:buSzPts val="11800"/>
              <a:buNone/>
              <a:defRPr sz="11800"/>
            </a:lvl8pPr>
            <a:lvl9pPr lvl="8" algn="l">
              <a:lnSpc>
                <a:spcPct val="100000"/>
              </a:lnSpc>
              <a:spcBef>
                <a:spcPts val="0"/>
              </a:spcBef>
              <a:spcAft>
                <a:spcPts val="0"/>
              </a:spcAft>
              <a:buSzPts val="11800"/>
              <a:buNone/>
              <a:defRPr sz="11800"/>
            </a:lvl9pPr>
          </a:lstStyle>
          <a:p/>
        </p:txBody>
      </p:sp>
      <p:sp>
        <p:nvSpPr>
          <p:cNvPr id="30" name="Google Shape;30;p9"/>
          <p:cNvSpPr txBox="1"/>
          <p:nvPr>
            <p:ph idx="1" type="body"/>
          </p:nvPr>
        </p:nvSpPr>
        <p:spPr>
          <a:xfrm>
            <a:off x="1309140" y="8893440"/>
            <a:ext cx="11793600" cy="20348100"/>
          </a:xfrm>
          <a:prstGeom prst="rect">
            <a:avLst/>
          </a:prstGeom>
          <a:noFill/>
          <a:ln>
            <a:noFill/>
          </a:ln>
        </p:spPr>
        <p:txBody>
          <a:bodyPr anchorCtr="0" anchor="t" bIns="451025" lIns="451025" spcFirstLastPara="1" rIns="451025" wrap="square" tIns="451025">
            <a:normAutofit/>
          </a:bodyPr>
          <a:lstStyle>
            <a:lvl1pPr indent="-603250" lvl="0" marL="457200" algn="l">
              <a:lnSpc>
                <a:spcPct val="115000"/>
              </a:lnSpc>
              <a:spcBef>
                <a:spcPts val="0"/>
              </a:spcBef>
              <a:spcAft>
                <a:spcPts val="0"/>
              </a:spcAft>
              <a:buSzPts val="5900"/>
              <a:buChar char="●"/>
              <a:defRPr sz="5900"/>
            </a:lvl1pPr>
            <a:lvl2pPr indent="-603250" lvl="1" marL="914400" algn="l">
              <a:lnSpc>
                <a:spcPct val="115000"/>
              </a:lnSpc>
              <a:spcBef>
                <a:spcPts val="0"/>
              </a:spcBef>
              <a:spcAft>
                <a:spcPts val="0"/>
              </a:spcAft>
              <a:buSzPts val="5900"/>
              <a:buChar char="○"/>
              <a:defRPr sz="5900"/>
            </a:lvl2pPr>
            <a:lvl3pPr indent="-603250" lvl="2" marL="1371600" algn="l">
              <a:lnSpc>
                <a:spcPct val="115000"/>
              </a:lnSpc>
              <a:spcBef>
                <a:spcPts val="0"/>
              </a:spcBef>
              <a:spcAft>
                <a:spcPts val="0"/>
              </a:spcAft>
              <a:buSzPts val="5900"/>
              <a:buChar char="■"/>
              <a:defRPr sz="5900"/>
            </a:lvl3pPr>
            <a:lvl4pPr indent="-603250" lvl="3" marL="1828800" algn="l">
              <a:lnSpc>
                <a:spcPct val="115000"/>
              </a:lnSpc>
              <a:spcBef>
                <a:spcPts val="0"/>
              </a:spcBef>
              <a:spcAft>
                <a:spcPts val="0"/>
              </a:spcAft>
              <a:buSzPts val="5900"/>
              <a:buChar char="●"/>
              <a:defRPr sz="5900"/>
            </a:lvl4pPr>
            <a:lvl5pPr indent="-603250" lvl="4" marL="2286000" algn="l">
              <a:lnSpc>
                <a:spcPct val="115000"/>
              </a:lnSpc>
              <a:spcBef>
                <a:spcPts val="0"/>
              </a:spcBef>
              <a:spcAft>
                <a:spcPts val="0"/>
              </a:spcAft>
              <a:buSzPts val="5900"/>
              <a:buChar char="○"/>
              <a:defRPr sz="5900"/>
            </a:lvl5pPr>
            <a:lvl6pPr indent="-603250" lvl="5" marL="2743200" algn="l">
              <a:lnSpc>
                <a:spcPct val="115000"/>
              </a:lnSpc>
              <a:spcBef>
                <a:spcPts val="0"/>
              </a:spcBef>
              <a:spcAft>
                <a:spcPts val="0"/>
              </a:spcAft>
              <a:buSzPts val="5900"/>
              <a:buChar char="■"/>
              <a:defRPr sz="5900"/>
            </a:lvl6pPr>
            <a:lvl7pPr indent="-603250" lvl="6" marL="3200400" algn="l">
              <a:lnSpc>
                <a:spcPct val="115000"/>
              </a:lnSpc>
              <a:spcBef>
                <a:spcPts val="0"/>
              </a:spcBef>
              <a:spcAft>
                <a:spcPts val="0"/>
              </a:spcAft>
              <a:buSzPts val="5900"/>
              <a:buChar char="●"/>
              <a:defRPr sz="5900"/>
            </a:lvl7pPr>
            <a:lvl8pPr indent="-603250" lvl="7" marL="3657600" algn="l">
              <a:lnSpc>
                <a:spcPct val="115000"/>
              </a:lnSpc>
              <a:spcBef>
                <a:spcPts val="0"/>
              </a:spcBef>
              <a:spcAft>
                <a:spcPts val="0"/>
              </a:spcAft>
              <a:buSzPts val="5900"/>
              <a:buChar char="○"/>
              <a:defRPr sz="5900"/>
            </a:lvl8pPr>
            <a:lvl9pPr indent="-603250" lvl="8" marL="4114800" algn="l">
              <a:lnSpc>
                <a:spcPct val="115000"/>
              </a:lnSpc>
              <a:spcBef>
                <a:spcPts val="0"/>
              </a:spcBef>
              <a:spcAft>
                <a:spcPts val="0"/>
              </a:spcAft>
              <a:buSzPts val="5900"/>
              <a:buChar char="■"/>
              <a:defRPr sz="5900"/>
            </a:lvl9pPr>
          </a:lstStyle>
          <a:p/>
        </p:txBody>
      </p:sp>
      <p:sp>
        <p:nvSpPr>
          <p:cNvPr id="31" name="Google Shape;31;p9"/>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0"/>
          <p:cNvSpPr txBox="1"/>
          <p:nvPr>
            <p:ph type="title"/>
          </p:nvPr>
        </p:nvSpPr>
        <p:spPr>
          <a:xfrm>
            <a:off x="2059050" y="2880960"/>
            <a:ext cx="26744700" cy="26181000"/>
          </a:xfrm>
          <a:prstGeom prst="rect">
            <a:avLst/>
          </a:prstGeom>
          <a:noFill/>
          <a:ln>
            <a:noFill/>
          </a:ln>
        </p:spPr>
        <p:txBody>
          <a:bodyPr anchorCtr="0" anchor="ctr" bIns="451025" lIns="451025" spcFirstLastPara="1" rIns="451025" wrap="square" tIns="451025">
            <a:normAutofit/>
          </a:bodyPr>
          <a:lstStyle>
            <a:lvl1pPr lvl="0" algn="l">
              <a:lnSpc>
                <a:spcPct val="100000"/>
              </a:lnSpc>
              <a:spcBef>
                <a:spcPts val="0"/>
              </a:spcBef>
              <a:spcAft>
                <a:spcPts val="0"/>
              </a:spcAft>
              <a:buSzPts val="23700"/>
              <a:buNone/>
              <a:defRPr sz="23700"/>
            </a:lvl1pPr>
            <a:lvl2pPr lvl="1" algn="l">
              <a:lnSpc>
                <a:spcPct val="100000"/>
              </a:lnSpc>
              <a:spcBef>
                <a:spcPts val="0"/>
              </a:spcBef>
              <a:spcAft>
                <a:spcPts val="0"/>
              </a:spcAft>
              <a:buSzPts val="23700"/>
              <a:buNone/>
              <a:defRPr sz="23700"/>
            </a:lvl2pPr>
            <a:lvl3pPr lvl="2" algn="l">
              <a:lnSpc>
                <a:spcPct val="100000"/>
              </a:lnSpc>
              <a:spcBef>
                <a:spcPts val="0"/>
              </a:spcBef>
              <a:spcAft>
                <a:spcPts val="0"/>
              </a:spcAft>
              <a:buSzPts val="23700"/>
              <a:buNone/>
              <a:defRPr sz="23700"/>
            </a:lvl3pPr>
            <a:lvl4pPr lvl="3" algn="l">
              <a:lnSpc>
                <a:spcPct val="100000"/>
              </a:lnSpc>
              <a:spcBef>
                <a:spcPts val="0"/>
              </a:spcBef>
              <a:spcAft>
                <a:spcPts val="0"/>
              </a:spcAft>
              <a:buSzPts val="23700"/>
              <a:buNone/>
              <a:defRPr sz="23700"/>
            </a:lvl4pPr>
            <a:lvl5pPr lvl="4" algn="l">
              <a:lnSpc>
                <a:spcPct val="100000"/>
              </a:lnSpc>
              <a:spcBef>
                <a:spcPts val="0"/>
              </a:spcBef>
              <a:spcAft>
                <a:spcPts val="0"/>
              </a:spcAft>
              <a:buSzPts val="23700"/>
              <a:buNone/>
              <a:defRPr sz="23700"/>
            </a:lvl5pPr>
            <a:lvl6pPr lvl="5" algn="l">
              <a:lnSpc>
                <a:spcPct val="100000"/>
              </a:lnSpc>
              <a:spcBef>
                <a:spcPts val="0"/>
              </a:spcBef>
              <a:spcAft>
                <a:spcPts val="0"/>
              </a:spcAft>
              <a:buSzPts val="23700"/>
              <a:buNone/>
              <a:defRPr sz="23700"/>
            </a:lvl6pPr>
            <a:lvl7pPr lvl="6" algn="l">
              <a:lnSpc>
                <a:spcPct val="100000"/>
              </a:lnSpc>
              <a:spcBef>
                <a:spcPts val="0"/>
              </a:spcBef>
              <a:spcAft>
                <a:spcPts val="0"/>
              </a:spcAft>
              <a:buSzPts val="23700"/>
              <a:buNone/>
              <a:defRPr sz="23700"/>
            </a:lvl7pPr>
            <a:lvl8pPr lvl="7" algn="l">
              <a:lnSpc>
                <a:spcPct val="100000"/>
              </a:lnSpc>
              <a:spcBef>
                <a:spcPts val="0"/>
              </a:spcBef>
              <a:spcAft>
                <a:spcPts val="0"/>
              </a:spcAft>
              <a:buSzPts val="23700"/>
              <a:buNone/>
              <a:defRPr sz="23700"/>
            </a:lvl8pPr>
            <a:lvl9pPr lvl="8" algn="l">
              <a:lnSpc>
                <a:spcPct val="100000"/>
              </a:lnSpc>
              <a:spcBef>
                <a:spcPts val="0"/>
              </a:spcBef>
              <a:spcAft>
                <a:spcPts val="0"/>
              </a:spcAft>
              <a:buSzPts val="23700"/>
              <a:buNone/>
              <a:defRPr sz="23700"/>
            </a:lvl9pPr>
          </a:lstStyle>
          <a:p/>
        </p:txBody>
      </p:sp>
      <p:sp>
        <p:nvSpPr>
          <p:cNvPr id="34" name="Google Shape;34;p10"/>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1"/>
          <p:cNvSpPr/>
          <p:nvPr/>
        </p:nvSpPr>
        <p:spPr>
          <a:xfrm>
            <a:off x="19202400" y="-800"/>
            <a:ext cx="19202400" cy="32918400"/>
          </a:xfrm>
          <a:prstGeom prst="rect">
            <a:avLst/>
          </a:prstGeom>
          <a:solidFill>
            <a:schemeClr val="lt2"/>
          </a:solidFill>
          <a:ln>
            <a:noFill/>
          </a:ln>
        </p:spPr>
        <p:txBody>
          <a:bodyPr anchorCtr="0" anchor="ctr" bIns="451025" lIns="451025" spcFirstLastPara="1" rIns="451025" wrap="square" tIns="451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1"/>
          <p:cNvSpPr txBox="1"/>
          <p:nvPr>
            <p:ph type="title"/>
          </p:nvPr>
        </p:nvSpPr>
        <p:spPr>
          <a:xfrm>
            <a:off x="1115100" y="7892320"/>
            <a:ext cx="16990200" cy="9486600"/>
          </a:xfrm>
          <a:prstGeom prst="rect">
            <a:avLst/>
          </a:prstGeom>
          <a:noFill/>
          <a:ln>
            <a:noFill/>
          </a:ln>
        </p:spPr>
        <p:txBody>
          <a:bodyPr anchorCtr="0" anchor="b" bIns="451025" lIns="451025" spcFirstLastPara="1" rIns="451025" wrap="square" tIns="451025">
            <a:normAutofit/>
          </a:bodyPr>
          <a:lstStyle>
            <a:lvl1pPr lvl="0" algn="ctr">
              <a:lnSpc>
                <a:spcPct val="100000"/>
              </a:lnSpc>
              <a:spcBef>
                <a:spcPts val="0"/>
              </a:spcBef>
              <a:spcAft>
                <a:spcPts val="0"/>
              </a:spcAft>
              <a:buSzPts val="20700"/>
              <a:buNone/>
              <a:defRPr sz="20700"/>
            </a:lvl1pPr>
            <a:lvl2pPr lvl="1" algn="ctr">
              <a:lnSpc>
                <a:spcPct val="100000"/>
              </a:lnSpc>
              <a:spcBef>
                <a:spcPts val="0"/>
              </a:spcBef>
              <a:spcAft>
                <a:spcPts val="0"/>
              </a:spcAft>
              <a:buSzPts val="20700"/>
              <a:buNone/>
              <a:defRPr sz="20700"/>
            </a:lvl2pPr>
            <a:lvl3pPr lvl="2" algn="ctr">
              <a:lnSpc>
                <a:spcPct val="100000"/>
              </a:lnSpc>
              <a:spcBef>
                <a:spcPts val="0"/>
              </a:spcBef>
              <a:spcAft>
                <a:spcPts val="0"/>
              </a:spcAft>
              <a:buSzPts val="20700"/>
              <a:buNone/>
              <a:defRPr sz="20700"/>
            </a:lvl3pPr>
            <a:lvl4pPr lvl="3" algn="ctr">
              <a:lnSpc>
                <a:spcPct val="100000"/>
              </a:lnSpc>
              <a:spcBef>
                <a:spcPts val="0"/>
              </a:spcBef>
              <a:spcAft>
                <a:spcPts val="0"/>
              </a:spcAft>
              <a:buSzPts val="20700"/>
              <a:buNone/>
              <a:defRPr sz="20700"/>
            </a:lvl4pPr>
            <a:lvl5pPr lvl="4" algn="ctr">
              <a:lnSpc>
                <a:spcPct val="100000"/>
              </a:lnSpc>
              <a:spcBef>
                <a:spcPts val="0"/>
              </a:spcBef>
              <a:spcAft>
                <a:spcPts val="0"/>
              </a:spcAft>
              <a:buSzPts val="20700"/>
              <a:buNone/>
              <a:defRPr sz="20700"/>
            </a:lvl5pPr>
            <a:lvl6pPr lvl="5" algn="ctr">
              <a:lnSpc>
                <a:spcPct val="100000"/>
              </a:lnSpc>
              <a:spcBef>
                <a:spcPts val="0"/>
              </a:spcBef>
              <a:spcAft>
                <a:spcPts val="0"/>
              </a:spcAft>
              <a:buSzPts val="20700"/>
              <a:buNone/>
              <a:defRPr sz="20700"/>
            </a:lvl6pPr>
            <a:lvl7pPr lvl="6" algn="ctr">
              <a:lnSpc>
                <a:spcPct val="100000"/>
              </a:lnSpc>
              <a:spcBef>
                <a:spcPts val="0"/>
              </a:spcBef>
              <a:spcAft>
                <a:spcPts val="0"/>
              </a:spcAft>
              <a:buSzPts val="20700"/>
              <a:buNone/>
              <a:defRPr sz="20700"/>
            </a:lvl7pPr>
            <a:lvl8pPr lvl="7" algn="ctr">
              <a:lnSpc>
                <a:spcPct val="100000"/>
              </a:lnSpc>
              <a:spcBef>
                <a:spcPts val="0"/>
              </a:spcBef>
              <a:spcAft>
                <a:spcPts val="0"/>
              </a:spcAft>
              <a:buSzPts val="20700"/>
              <a:buNone/>
              <a:defRPr sz="20700"/>
            </a:lvl8pPr>
            <a:lvl9pPr lvl="8" algn="ctr">
              <a:lnSpc>
                <a:spcPct val="100000"/>
              </a:lnSpc>
              <a:spcBef>
                <a:spcPts val="0"/>
              </a:spcBef>
              <a:spcAft>
                <a:spcPts val="0"/>
              </a:spcAft>
              <a:buSzPts val="20700"/>
              <a:buNone/>
              <a:defRPr sz="20700"/>
            </a:lvl9pPr>
          </a:lstStyle>
          <a:p/>
        </p:txBody>
      </p:sp>
      <p:sp>
        <p:nvSpPr>
          <p:cNvPr id="38" name="Google Shape;38;p11"/>
          <p:cNvSpPr txBox="1"/>
          <p:nvPr>
            <p:ph idx="1" type="subTitle"/>
          </p:nvPr>
        </p:nvSpPr>
        <p:spPr>
          <a:xfrm>
            <a:off x="1115100" y="17939680"/>
            <a:ext cx="16990200" cy="7904700"/>
          </a:xfrm>
          <a:prstGeom prst="rect">
            <a:avLst/>
          </a:prstGeom>
          <a:noFill/>
          <a:ln>
            <a:noFill/>
          </a:ln>
        </p:spPr>
        <p:txBody>
          <a:bodyPr anchorCtr="0" anchor="t" bIns="451025" lIns="451025" spcFirstLastPara="1" rIns="451025" wrap="square" tIns="451025">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39" name="Google Shape;39;p11"/>
          <p:cNvSpPr txBox="1"/>
          <p:nvPr>
            <p:ph idx="2" type="body"/>
          </p:nvPr>
        </p:nvSpPr>
        <p:spPr>
          <a:xfrm>
            <a:off x="20745900" y="4634080"/>
            <a:ext cx="16115400" cy="23648700"/>
          </a:xfrm>
          <a:prstGeom prst="rect">
            <a:avLst/>
          </a:prstGeom>
          <a:noFill/>
          <a:ln>
            <a:noFill/>
          </a:ln>
        </p:spPr>
        <p:txBody>
          <a:bodyPr anchorCtr="0" anchor="ctr" bIns="451025" lIns="451025" spcFirstLastPara="1" rIns="451025" wrap="square" tIns="451025">
            <a:normAutofit/>
          </a:bodyPr>
          <a:lstStyle>
            <a:lvl1pPr indent="-793750" lvl="0" marL="457200" algn="l">
              <a:lnSpc>
                <a:spcPct val="115000"/>
              </a:lnSpc>
              <a:spcBef>
                <a:spcPts val="0"/>
              </a:spcBef>
              <a:spcAft>
                <a:spcPts val="0"/>
              </a:spcAft>
              <a:buSzPts val="8900"/>
              <a:buChar char="●"/>
              <a:defRPr/>
            </a:lvl1pPr>
            <a:lvl2pPr indent="-666750" lvl="1" marL="914400" algn="l">
              <a:lnSpc>
                <a:spcPct val="115000"/>
              </a:lnSpc>
              <a:spcBef>
                <a:spcPts val="0"/>
              </a:spcBef>
              <a:spcAft>
                <a:spcPts val="0"/>
              </a:spcAft>
              <a:buSzPts val="6900"/>
              <a:buChar char="○"/>
              <a:defRPr/>
            </a:lvl2pPr>
            <a:lvl3pPr indent="-666750" lvl="2" marL="1371600" algn="l">
              <a:lnSpc>
                <a:spcPct val="115000"/>
              </a:lnSpc>
              <a:spcBef>
                <a:spcPts val="0"/>
              </a:spcBef>
              <a:spcAft>
                <a:spcPts val="0"/>
              </a:spcAft>
              <a:buSzPts val="6900"/>
              <a:buChar char="■"/>
              <a:defRPr/>
            </a:lvl3pPr>
            <a:lvl4pPr indent="-666750" lvl="3" marL="1828800" algn="l">
              <a:lnSpc>
                <a:spcPct val="115000"/>
              </a:lnSpc>
              <a:spcBef>
                <a:spcPts val="0"/>
              </a:spcBef>
              <a:spcAft>
                <a:spcPts val="0"/>
              </a:spcAft>
              <a:buSzPts val="6900"/>
              <a:buChar char="●"/>
              <a:defRPr/>
            </a:lvl4pPr>
            <a:lvl5pPr indent="-666750" lvl="4" marL="2286000" algn="l">
              <a:lnSpc>
                <a:spcPct val="115000"/>
              </a:lnSpc>
              <a:spcBef>
                <a:spcPts val="0"/>
              </a:spcBef>
              <a:spcAft>
                <a:spcPts val="0"/>
              </a:spcAft>
              <a:buSzPts val="6900"/>
              <a:buChar char="○"/>
              <a:defRPr/>
            </a:lvl5pPr>
            <a:lvl6pPr indent="-666750" lvl="5" marL="2743200" algn="l">
              <a:lnSpc>
                <a:spcPct val="115000"/>
              </a:lnSpc>
              <a:spcBef>
                <a:spcPts val="0"/>
              </a:spcBef>
              <a:spcAft>
                <a:spcPts val="0"/>
              </a:spcAft>
              <a:buSzPts val="6900"/>
              <a:buChar char="■"/>
              <a:defRPr/>
            </a:lvl6pPr>
            <a:lvl7pPr indent="-666750" lvl="6" marL="3200400" algn="l">
              <a:lnSpc>
                <a:spcPct val="115000"/>
              </a:lnSpc>
              <a:spcBef>
                <a:spcPts val="0"/>
              </a:spcBef>
              <a:spcAft>
                <a:spcPts val="0"/>
              </a:spcAft>
              <a:buSzPts val="6900"/>
              <a:buChar char="●"/>
              <a:defRPr/>
            </a:lvl7pPr>
            <a:lvl8pPr indent="-666750" lvl="7" marL="3657600" algn="l">
              <a:lnSpc>
                <a:spcPct val="115000"/>
              </a:lnSpc>
              <a:spcBef>
                <a:spcPts val="0"/>
              </a:spcBef>
              <a:spcAft>
                <a:spcPts val="0"/>
              </a:spcAft>
              <a:buSzPts val="6900"/>
              <a:buChar char="○"/>
              <a:defRPr/>
            </a:lvl8pPr>
            <a:lvl9pPr indent="-666750" lvl="8" marL="4114800" algn="l">
              <a:lnSpc>
                <a:spcPct val="115000"/>
              </a:lnSpc>
              <a:spcBef>
                <a:spcPts val="0"/>
              </a:spcBef>
              <a:spcAft>
                <a:spcPts val="0"/>
              </a:spcAft>
              <a:buSzPts val="6900"/>
              <a:buChar char="■"/>
              <a:defRPr/>
            </a:lvl9pPr>
          </a:lstStyle>
          <a:p/>
        </p:txBody>
      </p:sp>
      <p:sp>
        <p:nvSpPr>
          <p:cNvPr id="40" name="Google Shape;40;p11"/>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2"/>
          <p:cNvSpPr txBox="1"/>
          <p:nvPr>
            <p:ph idx="1" type="body"/>
          </p:nvPr>
        </p:nvSpPr>
        <p:spPr>
          <a:xfrm>
            <a:off x="1309140" y="27075680"/>
            <a:ext cx="25194900" cy="3872700"/>
          </a:xfrm>
          <a:prstGeom prst="rect">
            <a:avLst/>
          </a:prstGeom>
          <a:noFill/>
          <a:ln>
            <a:noFill/>
          </a:ln>
        </p:spPr>
        <p:txBody>
          <a:bodyPr anchorCtr="0" anchor="ctr" bIns="451025" lIns="451025" spcFirstLastPara="1" rIns="451025" wrap="square" tIns="451025">
            <a:normAutofit/>
          </a:bodyPr>
          <a:lstStyle>
            <a:lvl1pPr indent="-228600" lvl="0" marL="457200" algn="l">
              <a:lnSpc>
                <a:spcPct val="100000"/>
              </a:lnSpc>
              <a:spcBef>
                <a:spcPts val="0"/>
              </a:spcBef>
              <a:spcAft>
                <a:spcPts val="0"/>
              </a:spcAft>
              <a:buSzPts val="8900"/>
              <a:buNone/>
              <a:defRPr/>
            </a:lvl1pPr>
          </a:lstStyle>
          <a:p/>
        </p:txBody>
      </p:sp>
      <p:sp>
        <p:nvSpPr>
          <p:cNvPr id="43" name="Google Shape;43;p12"/>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1309140" y="2848160"/>
            <a:ext cx="35786400" cy="3665400"/>
          </a:xfrm>
          <a:prstGeom prst="rect">
            <a:avLst/>
          </a:prstGeom>
          <a:noFill/>
          <a:ln>
            <a:noFill/>
          </a:ln>
        </p:spPr>
        <p:txBody>
          <a:bodyPr anchorCtr="0" anchor="t" bIns="451025" lIns="451025" spcFirstLastPara="1" rIns="451025" wrap="square" tIns="451025">
            <a:normAutofit/>
          </a:bodyPr>
          <a:lstStyle>
            <a:lvl1pPr lvl="0"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3800"/>
              <a:buFont typeface="Arial"/>
              <a:buNone/>
              <a:defRPr b="0" i="0" sz="138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1309140" y="7375840"/>
            <a:ext cx="35786400" cy="21864900"/>
          </a:xfrm>
          <a:prstGeom prst="rect">
            <a:avLst/>
          </a:prstGeom>
          <a:noFill/>
          <a:ln>
            <a:noFill/>
          </a:ln>
        </p:spPr>
        <p:txBody>
          <a:bodyPr anchorCtr="0" anchor="t" bIns="451025" lIns="451025" spcFirstLastPara="1" rIns="451025" wrap="square" tIns="451025">
            <a:normAutofit/>
          </a:bodyPr>
          <a:lstStyle>
            <a:lvl1pPr indent="-793750" lvl="0" marL="457200" marR="0" rtl="0" algn="l">
              <a:lnSpc>
                <a:spcPct val="115000"/>
              </a:lnSpc>
              <a:spcBef>
                <a:spcPts val="0"/>
              </a:spcBef>
              <a:spcAft>
                <a:spcPts val="0"/>
              </a:spcAft>
              <a:buClr>
                <a:schemeClr val="dk2"/>
              </a:buClr>
              <a:buSzPts val="8900"/>
              <a:buFont typeface="Arial"/>
              <a:buChar char="●"/>
              <a:defRPr b="0" i="0" sz="8900" u="none" cap="none" strike="noStrike">
                <a:solidFill>
                  <a:schemeClr val="dk2"/>
                </a:solidFill>
                <a:latin typeface="Arial"/>
                <a:ea typeface="Arial"/>
                <a:cs typeface="Arial"/>
                <a:sym typeface="Arial"/>
              </a:defRPr>
            </a:lvl1pPr>
            <a:lvl2pPr indent="-666750" lvl="1" marL="9144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2pPr>
            <a:lvl3pPr indent="-666750" lvl="2" marL="13716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3pPr>
            <a:lvl4pPr indent="-666750" lvl="3" marL="18288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4pPr>
            <a:lvl5pPr indent="-666750" lvl="4" marL="22860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5pPr>
            <a:lvl6pPr indent="-666750" lvl="5" marL="27432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6pPr>
            <a:lvl7pPr indent="-666750" lvl="6" marL="32004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7pPr>
            <a:lvl8pPr indent="-666750" lvl="7" marL="36576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8pPr>
            <a:lvl9pPr indent="-666750" lvl="8" marL="41148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9pPr>
          </a:lstStyle>
          <a:p/>
        </p:txBody>
      </p:sp>
      <p:sp>
        <p:nvSpPr>
          <p:cNvPr id="8" name="Google Shape;8;p3"/>
          <p:cNvSpPr txBox="1"/>
          <p:nvPr>
            <p:ph idx="12" type="sldNum"/>
          </p:nvPr>
        </p:nvSpPr>
        <p:spPr>
          <a:xfrm>
            <a:off x="35584323" y="29844588"/>
            <a:ext cx="2304900" cy="2519100"/>
          </a:xfrm>
          <a:prstGeom prst="rect">
            <a:avLst/>
          </a:prstGeom>
          <a:noFill/>
          <a:ln>
            <a:noFill/>
          </a:ln>
        </p:spPr>
        <p:txBody>
          <a:bodyPr anchorCtr="0" anchor="ctr" bIns="451025" lIns="451025" spcFirstLastPara="1" rIns="451025" wrap="square" tIns="451025">
            <a:normAutofit/>
          </a:bodyPr>
          <a:lstStyle>
            <a:lvl1pPr indent="0" lvl="0"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4900"/>
              <a:buFont typeface="Arial"/>
              <a:buNone/>
              <a:defRPr b="0" i="0" sz="4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6.png"/><Relationship Id="rId22" Type="http://schemas.openxmlformats.org/officeDocument/2006/relationships/image" Target="../media/image3.png"/><Relationship Id="rId21" Type="http://schemas.openxmlformats.org/officeDocument/2006/relationships/image" Target="../media/image4.png"/><Relationship Id="rId24" Type="http://schemas.openxmlformats.org/officeDocument/2006/relationships/image" Target="../media/image13.png"/><Relationship Id="rId23"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51.png"/><Relationship Id="rId9" Type="http://schemas.openxmlformats.org/officeDocument/2006/relationships/image" Target="../media/image2.png"/><Relationship Id="rId26" Type="http://schemas.openxmlformats.org/officeDocument/2006/relationships/image" Target="../media/image12.png"/><Relationship Id="rId25" Type="http://schemas.openxmlformats.org/officeDocument/2006/relationships/image" Target="../media/image21.png"/><Relationship Id="rId27"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8.jpg"/><Relationship Id="rId11" Type="http://schemas.openxmlformats.org/officeDocument/2006/relationships/image" Target="../media/image5.png"/><Relationship Id="rId10" Type="http://schemas.openxmlformats.org/officeDocument/2006/relationships/image" Target="../media/image10.jpg"/><Relationship Id="rId13" Type="http://schemas.openxmlformats.org/officeDocument/2006/relationships/image" Target="../media/image1.png"/><Relationship Id="rId12" Type="http://schemas.openxmlformats.org/officeDocument/2006/relationships/image" Target="../media/image11.png"/><Relationship Id="rId15" Type="http://schemas.openxmlformats.org/officeDocument/2006/relationships/hyperlink" Target="https://doi.org/10.5194/acp-18-13687-2018" TargetMode="External"/><Relationship Id="rId14" Type="http://schemas.openxmlformats.org/officeDocument/2006/relationships/image" Target="../media/image9.png"/><Relationship Id="rId17" Type="http://schemas.openxmlformats.org/officeDocument/2006/relationships/hyperlink" Target="https://doi.org/10.5194/acp-14-12357-2014" TargetMode="External"/><Relationship Id="rId16" Type="http://schemas.openxmlformats.org/officeDocument/2006/relationships/hyperlink" Target="https://doi.org/10.1175/JCLI3461.1" TargetMode="External"/><Relationship Id="rId19" Type="http://schemas.openxmlformats.org/officeDocument/2006/relationships/image" Target="../media/image23.png"/><Relationship Id="rId18" Type="http://schemas.openxmlformats.org/officeDocument/2006/relationships/hyperlink" Target="https://doi.org/10.1002/2016JD026094" TargetMode="External"/></Relationships>
</file>

<file path=ppt/slides/_rels/slide2.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54.png"/><Relationship Id="rId21" Type="http://schemas.openxmlformats.org/officeDocument/2006/relationships/image" Target="../media/image31.jpg"/><Relationship Id="rId24" Type="http://schemas.openxmlformats.org/officeDocument/2006/relationships/image" Target="../media/image32.png"/><Relationship Id="rId23"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51.png"/><Relationship Id="rId9" Type="http://schemas.openxmlformats.org/officeDocument/2006/relationships/image" Target="../media/image24.png"/><Relationship Id="rId26" Type="http://schemas.openxmlformats.org/officeDocument/2006/relationships/image" Target="../media/image34.png"/><Relationship Id="rId25" Type="http://schemas.openxmlformats.org/officeDocument/2006/relationships/image" Target="../media/image40.png"/><Relationship Id="rId28" Type="http://schemas.openxmlformats.org/officeDocument/2006/relationships/image" Target="../media/image49.jpg"/><Relationship Id="rId27" Type="http://schemas.openxmlformats.org/officeDocument/2006/relationships/image" Target="../media/image48.png"/><Relationship Id="rId5" Type="http://schemas.openxmlformats.org/officeDocument/2006/relationships/image" Target="../media/image17.png"/><Relationship Id="rId6" Type="http://schemas.openxmlformats.org/officeDocument/2006/relationships/image" Target="../media/image50.png"/><Relationship Id="rId29" Type="http://schemas.openxmlformats.org/officeDocument/2006/relationships/image" Target="../media/image46.png"/><Relationship Id="rId7" Type="http://schemas.openxmlformats.org/officeDocument/2006/relationships/image" Target="../media/image20.png"/><Relationship Id="rId8" Type="http://schemas.openxmlformats.org/officeDocument/2006/relationships/image" Target="../media/image47.png"/><Relationship Id="rId31" Type="http://schemas.openxmlformats.org/officeDocument/2006/relationships/image" Target="../media/image42.png"/><Relationship Id="rId30" Type="http://schemas.openxmlformats.org/officeDocument/2006/relationships/image" Target="../media/image39.png"/><Relationship Id="rId11" Type="http://schemas.openxmlformats.org/officeDocument/2006/relationships/image" Target="../media/image36.png"/><Relationship Id="rId10" Type="http://schemas.openxmlformats.org/officeDocument/2006/relationships/image" Target="../media/image35.png"/><Relationship Id="rId32" Type="http://schemas.openxmlformats.org/officeDocument/2006/relationships/image" Target="../media/image45.png"/><Relationship Id="rId13" Type="http://schemas.openxmlformats.org/officeDocument/2006/relationships/image" Target="../media/image25.png"/><Relationship Id="rId12" Type="http://schemas.openxmlformats.org/officeDocument/2006/relationships/image" Target="../media/image52.png"/><Relationship Id="rId15" Type="http://schemas.openxmlformats.org/officeDocument/2006/relationships/image" Target="../media/image44.png"/><Relationship Id="rId14" Type="http://schemas.openxmlformats.org/officeDocument/2006/relationships/image" Target="../media/image26.png"/><Relationship Id="rId17" Type="http://schemas.openxmlformats.org/officeDocument/2006/relationships/image" Target="../media/image53.png"/><Relationship Id="rId16" Type="http://schemas.openxmlformats.org/officeDocument/2006/relationships/image" Target="../media/image29.png"/><Relationship Id="rId19" Type="http://schemas.openxmlformats.org/officeDocument/2006/relationships/image" Target="../media/image41.png"/><Relationship Id="rId18"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51000"/>
          </a:blip>
          <a:srcRect b="-179" l="62240" r="19844" t="179"/>
          <a:stretch/>
        </p:blipFill>
        <p:spPr>
          <a:xfrm rot="-5400000">
            <a:off x="17451777" y="-16319101"/>
            <a:ext cx="3532224" cy="37237228"/>
          </a:xfrm>
          <a:prstGeom prst="rect">
            <a:avLst/>
          </a:prstGeom>
          <a:noFill/>
          <a:ln>
            <a:noFill/>
          </a:ln>
        </p:spPr>
      </p:pic>
      <p:sp>
        <p:nvSpPr>
          <p:cNvPr id="55" name="Google Shape;55;p1"/>
          <p:cNvSpPr/>
          <p:nvPr/>
        </p:nvSpPr>
        <p:spPr>
          <a:xfrm>
            <a:off x="606250" y="3532300"/>
            <a:ext cx="37235400" cy="908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Calibri"/>
              <a:ea typeface="Calibri"/>
              <a:cs typeface="Calibri"/>
              <a:sym typeface="Calibri"/>
            </a:endParaRPr>
          </a:p>
        </p:txBody>
      </p:sp>
      <p:sp>
        <p:nvSpPr>
          <p:cNvPr id="56" name="Google Shape;56;p1"/>
          <p:cNvSpPr/>
          <p:nvPr/>
        </p:nvSpPr>
        <p:spPr>
          <a:xfrm>
            <a:off x="584650" y="533400"/>
            <a:ext cx="37235400" cy="4264200"/>
          </a:xfrm>
          <a:prstGeom prst="rect">
            <a:avLst/>
          </a:prstGeom>
          <a:no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Calibri"/>
              <a:ea typeface="Calibri"/>
              <a:cs typeface="Calibri"/>
              <a:sym typeface="Calibri"/>
            </a:endParaRPr>
          </a:p>
        </p:txBody>
      </p:sp>
      <p:sp>
        <p:nvSpPr>
          <p:cNvPr id="57" name="Google Shape;57;p1"/>
          <p:cNvSpPr/>
          <p:nvPr/>
        </p:nvSpPr>
        <p:spPr>
          <a:xfrm>
            <a:off x="17670625" y="2107175"/>
            <a:ext cx="3694800" cy="1236000"/>
          </a:xfrm>
          <a:prstGeom prst="rect">
            <a:avLst/>
          </a:prstGeom>
          <a:solidFill>
            <a:srgbClr val="FFF2CC">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text, transport, wheel&#10;&#10;Description automatically generated" id="58" name="Google Shape;58;p1"/>
          <p:cNvPicPr preferRelativeResize="0"/>
          <p:nvPr/>
        </p:nvPicPr>
        <p:blipFill rotWithShape="1">
          <a:blip r:embed="rId4">
            <a:alphaModFix/>
          </a:blip>
          <a:srcRect b="0" l="0" r="0" t="0"/>
          <a:stretch/>
        </p:blipFill>
        <p:spPr>
          <a:xfrm>
            <a:off x="34916101" y="597547"/>
            <a:ext cx="2903937" cy="2919111"/>
          </a:xfrm>
          <a:prstGeom prst="rect">
            <a:avLst/>
          </a:prstGeom>
          <a:noFill/>
          <a:ln>
            <a:noFill/>
          </a:ln>
        </p:spPr>
      </p:pic>
      <p:pic>
        <p:nvPicPr>
          <p:cNvPr descr="Text&#10;&#10;Description automatically generated" id="59" name="Google Shape;59;p1"/>
          <p:cNvPicPr preferRelativeResize="0"/>
          <p:nvPr/>
        </p:nvPicPr>
        <p:blipFill rotWithShape="1">
          <a:blip r:embed="rId5">
            <a:alphaModFix/>
          </a:blip>
          <a:srcRect b="9690" l="1437" r="66108" t="7623"/>
          <a:stretch/>
        </p:blipFill>
        <p:spPr>
          <a:xfrm>
            <a:off x="834874" y="774646"/>
            <a:ext cx="2903951" cy="2416304"/>
          </a:xfrm>
          <a:prstGeom prst="rect">
            <a:avLst/>
          </a:prstGeom>
          <a:solidFill>
            <a:srgbClr val="FFFFFF"/>
          </a:solidFill>
          <a:ln>
            <a:noFill/>
          </a:ln>
        </p:spPr>
      </p:pic>
      <p:sp>
        <p:nvSpPr>
          <p:cNvPr id="60" name="Google Shape;60;p1"/>
          <p:cNvSpPr txBox="1"/>
          <p:nvPr/>
        </p:nvSpPr>
        <p:spPr>
          <a:xfrm>
            <a:off x="1944319" y="3706771"/>
            <a:ext cx="35147400" cy="90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300"/>
              <a:buFont typeface="Arial"/>
              <a:buNone/>
            </a:pPr>
            <a:r>
              <a:rPr b="0" i="0" lang="en" sz="5300" u="none" cap="none" strike="noStrike">
                <a:solidFill>
                  <a:srgbClr val="000000"/>
                </a:solidFill>
                <a:latin typeface="Georgia"/>
                <a:ea typeface="Georgia"/>
                <a:cs typeface="Georgia"/>
                <a:sym typeface="Georgia"/>
              </a:rPr>
              <a:t>Tia Böttger, Rohan Crossland, Jake Price, Steven Neshyba; University of Puget Sound, Department of Mathematics</a:t>
            </a:r>
            <a:endParaRPr b="0" i="0" sz="1400" u="none" cap="none" strike="noStrike">
              <a:solidFill>
                <a:srgbClr val="000000"/>
              </a:solidFill>
              <a:latin typeface="Arial"/>
              <a:ea typeface="Arial"/>
              <a:cs typeface="Arial"/>
              <a:sym typeface="Arial"/>
            </a:endParaRPr>
          </a:p>
        </p:txBody>
      </p:sp>
      <p:sp>
        <p:nvSpPr>
          <p:cNvPr id="61" name="Google Shape;61;p1"/>
          <p:cNvSpPr txBox="1"/>
          <p:nvPr/>
        </p:nvSpPr>
        <p:spPr>
          <a:xfrm>
            <a:off x="4328250" y="775818"/>
            <a:ext cx="30216900" cy="106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314"/>
              <a:buFont typeface="Arial"/>
              <a:buNone/>
            </a:pPr>
            <a:r>
              <a:rPr b="1" i="0" lang="en" sz="8314" u="none" cap="none" strike="noStrike">
                <a:solidFill>
                  <a:srgbClr val="000000"/>
                </a:solidFill>
                <a:latin typeface="Merriweather"/>
                <a:ea typeface="Merriweather"/>
                <a:cs typeface="Merriweather"/>
                <a:sym typeface="Merriweather"/>
              </a:rPr>
              <a:t>Characterizing the roughness of cirrus cloud ice crystals</a:t>
            </a:r>
            <a:endParaRPr b="1" i="0" sz="8314" u="none" cap="none" strike="noStrike">
              <a:solidFill>
                <a:srgbClr val="000000"/>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8314"/>
              <a:buFont typeface="Arial"/>
              <a:buNone/>
            </a:pPr>
            <a:r>
              <a:rPr b="1" i="0" lang="en" sz="8314" u="none" cap="none" strike="noStrike">
                <a:solidFill>
                  <a:srgbClr val="000000"/>
                </a:solidFill>
                <a:latin typeface="Merriweather"/>
                <a:ea typeface="Merriweather"/>
                <a:cs typeface="Merriweather"/>
                <a:sym typeface="Merriweather"/>
              </a:rPr>
              <a:t>Part 1</a:t>
            </a:r>
            <a:endParaRPr b="1" i="0" sz="8314" u="none" cap="none" strike="noStrike">
              <a:solidFill>
                <a:srgbClr val="000000"/>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500"/>
              <a:buFont typeface="Arial"/>
              <a:buNone/>
            </a:pPr>
            <a:r>
              <a:t/>
            </a:r>
            <a:endParaRPr b="1" i="0" sz="500" u="none" cap="none" strike="noStrike">
              <a:solidFill>
                <a:srgbClr val="000000"/>
              </a:solidFill>
              <a:latin typeface="Merriweather"/>
              <a:ea typeface="Merriweather"/>
              <a:cs typeface="Merriweather"/>
              <a:sym typeface="Merriweather"/>
            </a:endParaRPr>
          </a:p>
        </p:txBody>
      </p:sp>
      <p:sp>
        <p:nvSpPr>
          <p:cNvPr id="62" name="Google Shape;62;p1"/>
          <p:cNvSpPr/>
          <p:nvPr/>
        </p:nvSpPr>
        <p:spPr>
          <a:xfrm>
            <a:off x="584650" y="5566074"/>
            <a:ext cx="22676700" cy="12412500"/>
          </a:xfrm>
          <a:prstGeom prst="rect">
            <a:avLst/>
          </a:prstGeom>
          <a:solidFill>
            <a:srgbClr val="DBEBE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3" name="Google Shape;63;p1"/>
          <p:cNvPicPr preferRelativeResize="0"/>
          <p:nvPr/>
        </p:nvPicPr>
        <p:blipFill rotWithShape="1">
          <a:blip r:embed="rId6">
            <a:alphaModFix/>
          </a:blip>
          <a:srcRect b="13890" l="19090" r="4702" t="3184"/>
          <a:stretch/>
        </p:blipFill>
        <p:spPr>
          <a:xfrm>
            <a:off x="19612826" y="12848619"/>
            <a:ext cx="3322710" cy="2863176"/>
          </a:xfrm>
          <a:prstGeom prst="rect">
            <a:avLst/>
          </a:prstGeom>
          <a:noFill/>
          <a:ln>
            <a:noFill/>
          </a:ln>
        </p:spPr>
      </p:pic>
      <p:pic>
        <p:nvPicPr>
          <p:cNvPr id="64" name="Google Shape;64;p1"/>
          <p:cNvPicPr preferRelativeResize="0"/>
          <p:nvPr/>
        </p:nvPicPr>
        <p:blipFill rotWithShape="1">
          <a:blip r:embed="rId7">
            <a:alphaModFix/>
          </a:blip>
          <a:srcRect b="33225" l="31011" r="32629" t="27211"/>
          <a:stretch/>
        </p:blipFill>
        <p:spPr>
          <a:xfrm>
            <a:off x="16072625" y="12848621"/>
            <a:ext cx="3322710" cy="2863176"/>
          </a:xfrm>
          <a:prstGeom prst="rect">
            <a:avLst/>
          </a:prstGeom>
          <a:noFill/>
          <a:ln>
            <a:noFill/>
          </a:ln>
        </p:spPr>
      </p:pic>
      <p:sp>
        <p:nvSpPr>
          <p:cNvPr id="65" name="Google Shape;65;p1"/>
          <p:cNvSpPr txBox="1"/>
          <p:nvPr/>
        </p:nvSpPr>
        <p:spPr>
          <a:xfrm rot="-932849">
            <a:off x="16187073" y="13598803"/>
            <a:ext cx="866299"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basal</a:t>
            </a:r>
            <a:endParaRPr b="0" i="0" sz="2000" u="none" cap="none" strike="noStrike">
              <a:solidFill>
                <a:srgbClr val="000000"/>
              </a:solidFill>
              <a:latin typeface="Arial"/>
              <a:ea typeface="Arial"/>
              <a:cs typeface="Arial"/>
              <a:sym typeface="Arial"/>
            </a:endParaRPr>
          </a:p>
        </p:txBody>
      </p:sp>
      <p:sp>
        <p:nvSpPr>
          <p:cNvPr id="66" name="Google Shape;66;p1"/>
          <p:cNvSpPr txBox="1"/>
          <p:nvPr/>
        </p:nvSpPr>
        <p:spPr>
          <a:xfrm rot="-932828">
            <a:off x="17764201" y="14407369"/>
            <a:ext cx="1239036"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prismatic</a:t>
            </a:r>
            <a:endParaRPr b="0" i="0" sz="2000" u="none" cap="none" strike="noStrike">
              <a:solidFill>
                <a:srgbClr val="000000"/>
              </a:solidFill>
              <a:latin typeface="Arial"/>
              <a:ea typeface="Arial"/>
              <a:cs typeface="Arial"/>
              <a:sym typeface="Arial"/>
            </a:endParaRPr>
          </a:p>
        </p:txBody>
      </p:sp>
      <p:sp>
        <p:nvSpPr>
          <p:cNvPr id="67" name="Google Shape;67;p1"/>
          <p:cNvSpPr txBox="1"/>
          <p:nvPr/>
        </p:nvSpPr>
        <p:spPr>
          <a:xfrm rot="-932640">
            <a:off x="16858927" y="13716420"/>
            <a:ext cx="1341153"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pyramidal</a:t>
            </a:r>
            <a:endParaRPr b="0" i="0" sz="2000" u="none" cap="none" strike="noStrike">
              <a:solidFill>
                <a:srgbClr val="000000"/>
              </a:solidFill>
              <a:latin typeface="Arial"/>
              <a:ea typeface="Arial"/>
              <a:cs typeface="Arial"/>
              <a:sym typeface="Arial"/>
            </a:endParaRPr>
          </a:p>
        </p:txBody>
      </p:sp>
      <p:pic>
        <p:nvPicPr>
          <p:cNvPr id="68" name="Google Shape;68;p1"/>
          <p:cNvPicPr preferRelativeResize="0"/>
          <p:nvPr/>
        </p:nvPicPr>
        <p:blipFill rotWithShape="1">
          <a:blip r:embed="rId6">
            <a:alphaModFix/>
          </a:blip>
          <a:srcRect b="6099" l="56946" r="6436" t="87146"/>
          <a:stretch/>
        </p:blipFill>
        <p:spPr>
          <a:xfrm>
            <a:off x="21340349" y="15478714"/>
            <a:ext cx="1596234" cy="233081"/>
          </a:xfrm>
          <a:prstGeom prst="rect">
            <a:avLst/>
          </a:prstGeom>
          <a:noFill/>
          <a:ln>
            <a:noFill/>
          </a:ln>
        </p:spPr>
      </p:pic>
      <p:sp>
        <p:nvSpPr>
          <p:cNvPr id="69" name="Google Shape;69;p1"/>
          <p:cNvSpPr/>
          <p:nvPr/>
        </p:nvSpPr>
        <p:spPr>
          <a:xfrm>
            <a:off x="21340350" y="15544800"/>
            <a:ext cx="457500" cy="1191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1"/>
          <p:cNvPicPr preferRelativeResize="0"/>
          <p:nvPr/>
        </p:nvPicPr>
        <p:blipFill rotWithShape="1">
          <a:blip r:embed="rId8">
            <a:alphaModFix/>
          </a:blip>
          <a:srcRect b="21665" l="2810" r="7381" t="0"/>
          <a:stretch/>
        </p:blipFill>
        <p:spPr>
          <a:xfrm rot="5400000">
            <a:off x="7891850" y="7967130"/>
            <a:ext cx="9432700" cy="6086892"/>
          </a:xfrm>
          <a:prstGeom prst="rect">
            <a:avLst/>
          </a:prstGeom>
          <a:noFill/>
          <a:ln>
            <a:noFill/>
          </a:ln>
        </p:spPr>
      </p:pic>
      <p:cxnSp>
        <p:nvCxnSpPr>
          <p:cNvPr id="71" name="Google Shape;71;p1"/>
          <p:cNvCxnSpPr/>
          <p:nvPr/>
        </p:nvCxnSpPr>
        <p:spPr>
          <a:xfrm flipH="1" rot="10800000">
            <a:off x="14196549" y="6267678"/>
            <a:ext cx="2014800" cy="2002800"/>
          </a:xfrm>
          <a:prstGeom prst="straightConnector1">
            <a:avLst/>
          </a:prstGeom>
          <a:noFill/>
          <a:ln cap="flat" cmpd="sng" w="19050">
            <a:solidFill>
              <a:srgbClr val="000000"/>
            </a:solidFill>
            <a:prstDash val="solid"/>
            <a:round/>
            <a:headEnd len="sm" w="sm" type="none"/>
            <a:tailEnd len="sm" w="sm" type="none"/>
          </a:ln>
        </p:spPr>
      </p:cxnSp>
      <p:cxnSp>
        <p:nvCxnSpPr>
          <p:cNvPr id="72" name="Google Shape;72;p1"/>
          <p:cNvCxnSpPr/>
          <p:nvPr/>
        </p:nvCxnSpPr>
        <p:spPr>
          <a:xfrm>
            <a:off x="14196549" y="8283051"/>
            <a:ext cx="2062800" cy="2046900"/>
          </a:xfrm>
          <a:prstGeom prst="straightConnector1">
            <a:avLst/>
          </a:prstGeom>
          <a:noFill/>
          <a:ln cap="flat" cmpd="sng" w="19050">
            <a:solidFill>
              <a:srgbClr val="000000"/>
            </a:solidFill>
            <a:prstDash val="solid"/>
            <a:round/>
            <a:headEnd len="sm" w="sm" type="none"/>
            <a:tailEnd len="sm" w="sm" type="none"/>
          </a:ln>
        </p:spPr>
      </p:cxnSp>
      <p:sp>
        <p:nvSpPr>
          <p:cNvPr id="73" name="Google Shape;73;p1"/>
          <p:cNvSpPr txBox="1"/>
          <p:nvPr/>
        </p:nvSpPr>
        <p:spPr>
          <a:xfrm>
            <a:off x="10499601" y="14715962"/>
            <a:ext cx="4180800" cy="6309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Stratus cloud deck</a:t>
            </a:r>
            <a:endParaRPr b="0" i="0" sz="3500" u="none" cap="none" strike="noStrike">
              <a:solidFill>
                <a:srgbClr val="000000"/>
              </a:solidFill>
              <a:latin typeface="Arial"/>
              <a:ea typeface="Arial"/>
              <a:cs typeface="Arial"/>
              <a:sym typeface="Arial"/>
            </a:endParaRPr>
          </a:p>
        </p:txBody>
      </p:sp>
      <p:sp>
        <p:nvSpPr>
          <p:cNvPr id="74" name="Google Shape;74;p1"/>
          <p:cNvSpPr txBox="1"/>
          <p:nvPr/>
        </p:nvSpPr>
        <p:spPr>
          <a:xfrm>
            <a:off x="11137197" y="6978375"/>
            <a:ext cx="2823000" cy="6309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Cirrus clouds</a:t>
            </a:r>
            <a:endParaRPr b="0" i="0" sz="3500" u="none" cap="none" strike="noStrike">
              <a:solidFill>
                <a:srgbClr val="000000"/>
              </a:solidFill>
              <a:latin typeface="Arial"/>
              <a:ea typeface="Arial"/>
              <a:cs typeface="Arial"/>
              <a:sym typeface="Arial"/>
            </a:endParaRPr>
          </a:p>
        </p:txBody>
      </p:sp>
      <p:sp>
        <p:nvSpPr>
          <p:cNvPr id="75" name="Google Shape;75;p1"/>
          <p:cNvSpPr/>
          <p:nvPr/>
        </p:nvSpPr>
        <p:spPr>
          <a:xfrm>
            <a:off x="19604430" y="11874206"/>
            <a:ext cx="1706400" cy="614100"/>
          </a:xfrm>
          <a:prstGeom prst="rect">
            <a:avLst/>
          </a:prstGeom>
          <a:solidFill>
            <a:srgbClr val="FFF2C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txBox="1"/>
          <p:nvPr/>
        </p:nvSpPr>
        <p:spPr>
          <a:xfrm>
            <a:off x="19636651" y="11831094"/>
            <a:ext cx="15795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Rough</a:t>
            </a:r>
            <a:endParaRPr b="0" i="0" sz="3500" u="none" cap="none" strike="noStrike">
              <a:solidFill>
                <a:srgbClr val="000000"/>
              </a:solidFill>
              <a:latin typeface="Arial"/>
              <a:ea typeface="Arial"/>
              <a:cs typeface="Arial"/>
              <a:sym typeface="Arial"/>
            </a:endParaRPr>
          </a:p>
        </p:txBody>
      </p:sp>
      <p:sp>
        <p:nvSpPr>
          <p:cNvPr id="77" name="Google Shape;77;p1"/>
          <p:cNvSpPr txBox="1"/>
          <p:nvPr/>
        </p:nvSpPr>
        <p:spPr>
          <a:xfrm>
            <a:off x="9499601" y="15845450"/>
            <a:ext cx="63231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1: </a:t>
            </a:r>
            <a:r>
              <a:rPr b="0" i="0" lang="en" sz="2800" u="none" cap="none" strike="noStrike">
                <a:solidFill>
                  <a:srgbClr val="000000"/>
                </a:solidFill>
                <a:latin typeface="Verdana"/>
                <a:ea typeface="Verdana"/>
                <a:cs typeface="Verdana"/>
                <a:sym typeface="Verdana"/>
              </a:rPr>
              <a:t>The wispy appearance of high altitude, ice-containing cirrus clouds contrasts that of liquid-containing clouds (e.g. stratus).</a:t>
            </a:r>
            <a:endParaRPr b="1" i="0" sz="2800" u="none" cap="none" strike="noStrike">
              <a:solidFill>
                <a:srgbClr val="000000"/>
              </a:solidFill>
              <a:latin typeface="Verdana"/>
              <a:ea typeface="Verdana"/>
              <a:cs typeface="Verdana"/>
              <a:sym typeface="Verdana"/>
            </a:endParaRPr>
          </a:p>
        </p:txBody>
      </p:sp>
      <p:sp>
        <p:nvSpPr>
          <p:cNvPr id="78" name="Google Shape;78;p1"/>
          <p:cNvSpPr/>
          <p:nvPr/>
        </p:nvSpPr>
        <p:spPr>
          <a:xfrm>
            <a:off x="16072625" y="11830782"/>
            <a:ext cx="1706400" cy="614100"/>
          </a:xfrm>
          <a:prstGeom prst="rect">
            <a:avLst/>
          </a:prstGeom>
          <a:solidFill>
            <a:srgbClr val="FFF2C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txBox="1"/>
          <p:nvPr/>
        </p:nvSpPr>
        <p:spPr>
          <a:xfrm>
            <a:off x="16112072" y="11798930"/>
            <a:ext cx="1738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Smooth</a:t>
            </a:r>
            <a:endParaRPr b="0" i="0" sz="3500" u="none" cap="none" strike="noStrike">
              <a:solidFill>
                <a:srgbClr val="000000"/>
              </a:solidFill>
              <a:latin typeface="Arial"/>
              <a:ea typeface="Arial"/>
              <a:cs typeface="Arial"/>
              <a:sym typeface="Arial"/>
            </a:endParaRPr>
          </a:p>
        </p:txBody>
      </p:sp>
      <p:sp>
        <p:nvSpPr>
          <p:cNvPr id="80" name="Google Shape;80;p1"/>
          <p:cNvSpPr txBox="1"/>
          <p:nvPr/>
        </p:nvSpPr>
        <p:spPr>
          <a:xfrm>
            <a:off x="16008250" y="10444420"/>
            <a:ext cx="7104900" cy="9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2: </a:t>
            </a:r>
            <a:r>
              <a:rPr b="0" i="0" lang="en" sz="2800" u="none" cap="none" strike="noStrike">
                <a:solidFill>
                  <a:srgbClr val="000000"/>
                </a:solidFill>
                <a:latin typeface="Verdana"/>
                <a:ea typeface="Verdana"/>
                <a:cs typeface="Verdana"/>
                <a:sym typeface="Verdana"/>
              </a:rPr>
              <a:t>Cirrus clouds are composed of ice crystals (primarily hexagonal) [3].</a:t>
            </a:r>
            <a:endParaRPr b="1" i="0" sz="2800" u="none" cap="none" strike="noStrike">
              <a:solidFill>
                <a:srgbClr val="000000"/>
              </a:solidFill>
              <a:latin typeface="Verdana"/>
              <a:ea typeface="Verdana"/>
              <a:cs typeface="Verdana"/>
              <a:sym typeface="Verdana"/>
            </a:endParaRPr>
          </a:p>
        </p:txBody>
      </p:sp>
      <p:sp>
        <p:nvSpPr>
          <p:cNvPr id="81" name="Google Shape;81;p1"/>
          <p:cNvSpPr txBox="1"/>
          <p:nvPr/>
        </p:nvSpPr>
        <p:spPr>
          <a:xfrm rot="-932849">
            <a:off x="19784685" y="13713743"/>
            <a:ext cx="866299"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basal</a:t>
            </a:r>
            <a:endParaRPr b="0" i="0" sz="2000" u="none" cap="none" strike="noStrike">
              <a:solidFill>
                <a:srgbClr val="000000"/>
              </a:solidFill>
              <a:latin typeface="Arial"/>
              <a:ea typeface="Arial"/>
              <a:cs typeface="Arial"/>
              <a:sym typeface="Arial"/>
            </a:endParaRPr>
          </a:p>
        </p:txBody>
      </p:sp>
      <p:sp>
        <p:nvSpPr>
          <p:cNvPr id="82" name="Google Shape;82;p1"/>
          <p:cNvSpPr txBox="1"/>
          <p:nvPr/>
        </p:nvSpPr>
        <p:spPr>
          <a:xfrm rot="-932905">
            <a:off x="21327216" y="14419936"/>
            <a:ext cx="1249008"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prismatic</a:t>
            </a:r>
            <a:endParaRPr b="0" i="0" sz="2000" u="none" cap="none" strike="noStrike">
              <a:solidFill>
                <a:srgbClr val="000000"/>
              </a:solidFill>
              <a:latin typeface="Arial"/>
              <a:ea typeface="Arial"/>
              <a:cs typeface="Arial"/>
              <a:sym typeface="Arial"/>
            </a:endParaRPr>
          </a:p>
        </p:txBody>
      </p:sp>
      <p:sp>
        <p:nvSpPr>
          <p:cNvPr id="83" name="Google Shape;83;p1"/>
          <p:cNvSpPr txBox="1"/>
          <p:nvPr/>
        </p:nvSpPr>
        <p:spPr>
          <a:xfrm rot="-932912">
            <a:off x="20456215" y="13829269"/>
            <a:ext cx="1356441" cy="4001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000000"/>
                </a:solidFill>
                <a:latin typeface="Arial"/>
                <a:ea typeface="Arial"/>
                <a:cs typeface="Arial"/>
                <a:sym typeface="Arial"/>
              </a:rPr>
              <a:t>pyramidal</a:t>
            </a:r>
            <a:endParaRPr b="0" i="0" sz="2000" u="none" cap="none" strike="noStrike">
              <a:solidFill>
                <a:srgbClr val="000000"/>
              </a:solidFill>
              <a:latin typeface="Arial"/>
              <a:ea typeface="Arial"/>
              <a:cs typeface="Arial"/>
              <a:sym typeface="Arial"/>
            </a:endParaRPr>
          </a:p>
        </p:txBody>
      </p:sp>
      <p:sp>
        <p:nvSpPr>
          <p:cNvPr id="84" name="Google Shape;84;p1"/>
          <p:cNvSpPr txBox="1"/>
          <p:nvPr/>
        </p:nvSpPr>
        <p:spPr>
          <a:xfrm>
            <a:off x="16008250" y="15836359"/>
            <a:ext cx="6940500" cy="1385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3: </a:t>
            </a:r>
            <a:r>
              <a:rPr b="0" i="0" lang="en" sz="2800" u="none" cap="none" strike="noStrike">
                <a:solidFill>
                  <a:srgbClr val="000000"/>
                </a:solidFill>
                <a:latin typeface="Verdana"/>
                <a:ea typeface="Verdana"/>
                <a:cs typeface="Verdana"/>
                <a:sym typeface="Verdana"/>
              </a:rPr>
              <a:t>Roughness that develops on crystal facets (seen here on prismatic facet) affects light scattering.</a:t>
            </a:r>
            <a:endParaRPr b="1" i="0" sz="2800" u="none" cap="none" strike="noStrike">
              <a:solidFill>
                <a:srgbClr val="000000"/>
              </a:solidFill>
              <a:latin typeface="Verdana"/>
              <a:ea typeface="Verdana"/>
              <a:cs typeface="Verdana"/>
              <a:sym typeface="Verdana"/>
            </a:endParaRPr>
          </a:p>
        </p:txBody>
      </p:sp>
      <p:sp>
        <p:nvSpPr>
          <p:cNvPr id="85" name="Google Shape;85;p1"/>
          <p:cNvSpPr txBox="1"/>
          <p:nvPr/>
        </p:nvSpPr>
        <p:spPr>
          <a:xfrm>
            <a:off x="799690" y="6606067"/>
            <a:ext cx="8448900" cy="104823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High altitude cirrus clouds (</a:t>
            </a:r>
            <a:r>
              <a:rPr b="0" i="1" lang="en" sz="3000" u="none" cap="none" strike="noStrike">
                <a:solidFill>
                  <a:srgbClr val="000000"/>
                </a:solidFill>
                <a:latin typeface="Verdana"/>
                <a:ea typeface="Verdana"/>
                <a:cs typeface="Verdana"/>
                <a:sym typeface="Verdana"/>
              </a:rPr>
              <a:t>Fig 1</a:t>
            </a:r>
            <a:r>
              <a:rPr b="0" i="0" lang="en" sz="3000" u="none" cap="none" strike="noStrike">
                <a:solidFill>
                  <a:srgbClr val="000000"/>
                </a:solidFill>
                <a:latin typeface="Verdana"/>
                <a:ea typeface="Verdana"/>
                <a:cs typeface="Verdana"/>
                <a:sym typeface="Verdana"/>
              </a:rPr>
              <a:t>) cover about </a:t>
            </a:r>
            <a:r>
              <a:rPr b="1" i="0" lang="en" sz="3000" u="none" cap="none" strike="noStrike">
                <a:solidFill>
                  <a:srgbClr val="000000"/>
                </a:solidFill>
                <a:latin typeface="Verdana"/>
                <a:ea typeface="Verdana"/>
                <a:cs typeface="Verdana"/>
                <a:sym typeface="Verdana"/>
              </a:rPr>
              <a:t>30%</a:t>
            </a:r>
            <a:r>
              <a:rPr b="0" i="0" lang="en" sz="3000" u="none" cap="none" strike="noStrike">
                <a:solidFill>
                  <a:srgbClr val="000000"/>
                </a:solidFill>
                <a:latin typeface="Verdana"/>
                <a:ea typeface="Verdana"/>
                <a:cs typeface="Verdana"/>
                <a:sym typeface="Verdana"/>
              </a:rPr>
              <a:t> of the globe, and 60-70% of tropics [1,2]. </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5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They both absorb and reflect infrared and solar radiation, </a:t>
            </a:r>
            <a:r>
              <a:rPr b="1" i="0" lang="en" sz="3000" u="none" cap="none" strike="noStrike">
                <a:solidFill>
                  <a:srgbClr val="000000"/>
                </a:solidFill>
                <a:latin typeface="Verdana"/>
                <a:ea typeface="Verdana"/>
                <a:cs typeface="Verdana"/>
                <a:sym typeface="Verdana"/>
              </a:rPr>
              <a:t>regulating Earth’s climate</a:t>
            </a:r>
            <a:r>
              <a:rPr b="0" i="0" lang="en" sz="30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5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Radiative properties of cirrus clouds are determined by the features of the </a:t>
            </a:r>
            <a:r>
              <a:rPr b="1" i="0" lang="en" sz="3000" u="none" cap="none" strike="noStrike">
                <a:solidFill>
                  <a:srgbClr val="000000"/>
                </a:solidFill>
                <a:latin typeface="Verdana"/>
                <a:ea typeface="Verdana"/>
                <a:cs typeface="Verdana"/>
                <a:sym typeface="Verdana"/>
              </a:rPr>
              <a:t>ice crystals</a:t>
            </a:r>
            <a:r>
              <a:rPr b="0" i="0" lang="en" sz="3000" u="none" cap="none" strike="noStrike">
                <a:solidFill>
                  <a:srgbClr val="000000"/>
                </a:solidFill>
                <a:latin typeface="Verdana"/>
                <a:ea typeface="Verdana"/>
                <a:cs typeface="Verdana"/>
                <a:sym typeface="Verdana"/>
              </a:rPr>
              <a:t> that compose them (</a:t>
            </a:r>
            <a:r>
              <a:rPr b="0" i="1" lang="en" sz="3000" u="none" cap="none" strike="noStrike">
                <a:solidFill>
                  <a:srgbClr val="000000"/>
                </a:solidFill>
                <a:latin typeface="Verdana"/>
                <a:ea typeface="Verdana"/>
                <a:cs typeface="Verdana"/>
                <a:sym typeface="Verdana"/>
              </a:rPr>
              <a:t>Fig 2</a:t>
            </a:r>
            <a:r>
              <a:rPr b="0" i="0" lang="en" sz="30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5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1" i="0" lang="en" sz="3000" u="none" cap="none" strike="noStrike">
                <a:solidFill>
                  <a:srgbClr val="000000"/>
                </a:solidFill>
                <a:latin typeface="Verdana"/>
                <a:ea typeface="Verdana"/>
                <a:cs typeface="Verdana"/>
                <a:sym typeface="Verdana"/>
              </a:rPr>
              <a:t>Roughness</a:t>
            </a:r>
            <a:r>
              <a:rPr b="0" i="0" lang="en" sz="3000" u="none" cap="none" strike="noStrike">
                <a:solidFill>
                  <a:srgbClr val="000000"/>
                </a:solidFill>
                <a:latin typeface="Verdana"/>
                <a:ea typeface="Verdana"/>
                <a:cs typeface="Verdana"/>
                <a:sym typeface="Verdana"/>
              </a:rPr>
              <a:t> has been shown to develop on ice crystal facets, increasing their reflectivity (</a:t>
            </a:r>
            <a:r>
              <a:rPr b="0" i="1" lang="en" sz="3000" u="none" cap="none" strike="noStrike">
                <a:solidFill>
                  <a:srgbClr val="000000"/>
                </a:solidFill>
                <a:latin typeface="Verdana"/>
                <a:ea typeface="Verdana"/>
                <a:cs typeface="Verdana"/>
                <a:sym typeface="Verdana"/>
              </a:rPr>
              <a:t>Fig 3</a:t>
            </a:r>
            <a:r>
              <a:rPr b="0" i="0" lang="en" sz="3000" u="none" cap="none" strike="noStrike">
                <a:solidFill>
                  <a:srgbClr val="000000"/>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5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Even within one cloud, ice crystals exhibit diverse morphologies, largely due to </a:t>
            </a:r>
            <a:r>
              <a:rPr b="1" i="0" lang="en" sz="3000" u="none" cap="none" strike="noStrike">
                <a:solidFill>
                  <a:srgbClr val="000000"/>
                </a:solidFill>
                <a:latin typeface="Verdana"/>
                <a:ea typeface="Verdana"/>
                <a:cs typeface="Verdana"/>
                <a:sym typeface="Verdana"/>
              </a:rPr>
              <a:t>changing temperature and vapor pressure conditions</a:t>
            </a:r>
            <a:r>
              <a:rPr b="0" i="0" lang="en" sz="30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5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A detailed understanding of ice crystal roughness in different conditions is necessary to reduce uncertainty in </a:t>
            </a:r>
            <a:r>
              <a:rPr b="1" i="0" lang="en" sz="3000" u="none" cap="none" strike="noStrike">
                <a:solidFill>
                  <a:srgbClr val="000000"/>
                </a:solidFill>
                <a:latin typeface="Verdana"/>
                <a:ea typeface="Verdana"/>
                <a:cs typeface="Verdana"/>
                <a:sym typeface="Verdana"/>
              </a:rPr>
              <a:t>climate models</a:t>
            </a:r>
            <a:r>
              <a:rPr b="0" i="0" lang="en" sz="3000" u="none" cap="none" strike="noStrike">
                <a:solidFill>
                  <a:srgbClr val="000000"/>
                </a:solidFill>
                <a:latin typeface="Verdana"/>
                <a:ea typeface="Verdana"/>
                <a:cs typeface="Verdana"/>
                <a:sym typeface="Verdana"/>
              </a:rPr>
              <a:t>.</a:t>
            </a:r>
            <a:endParaRPr b="0" i="0" sz="3000" u="none" cap="none" strike="noStrike">
              <a:solidFill>
                <a:srgbClr val="000000"/>
              </a:solidFill>
              <a:latin typeface="Verdana"/>
              <a:ea typeface="Verdana"/>
              <a:cs typeface="Verdana"/>
              <a:sym typeface="Verdana"/>
            </a:endParaRPr>
          </a:p>
        </p:txBody>
      </p:sp>
      <p:pic>
        <p:nvPicPr>
          <p:cNvPr id="86" name="Google Shape;86;p1"/>
          <p:cNvPicPr preferRelativeResize="0"/>
          <p:nvPr/>
        </p:nvPicPr>
        <p:blipFill rotWithShape="1">
          <a:blip r:embed="rId9">
            <a:alphaModFix/>
          </a:blip>
          <a:srcRect b="-629" l="2012" r="50956" t="630"/>
          <a:stretch/>
        </p:blipFill>
        <p:spPr>
          <a:xfrm>
            <a:off x="17818687" y="11420389"/>
            <a:ext cx="1706485" cy="1424781"/>
          </a:xfrm>
          <a:prstGeom prst="rect">
            <a:avLst/>
          </a:prstGeom>
          <a:noFill/>
          <a:ln>
            <a:noFill/>
          </a:ln>
        </p:spPr>
      </p:pic>
      <p:sp>
        <p:nvSpPr>
          <p:cNvPr id="87" name="Google Shape;87;p1"/>
          <p:cNvSpPr txBox="1"/>
          <p:nvPr/>
        </p:nvSpPr>
        <p:spPr>
          <a:xfrm>
            <a:off x="8083394" y="5208874"/>
            <a:ext cx="7885800" cy="7674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Introduction</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23812291" y="5974330"/>
            <a:ext cx="14005800" cy="6085200"/>
          </a:xfrm>
          <a:prstGeom prst="rect">
            <a:avLst/>
          </a:prstGeom>
          <a:solidFill>
            <a:srgbClr val="D8E2F3"/>
          </a:solid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Arial"/>
              <a:ea typeface="Arial"/>
              <a:cs typeface="Arial"/>
              <a:sym typeface="Arial"/>
            </a:endParaRPr>
          </a:p>
        </p:txBody>
      </p:sp>
      <p:sp>
        <p:nvSpPr>
          <p:cNvPr id="89" name="Google Shape;89;p1"/>
          <p:cNvSpPr txBox="1"/>
          <p:nvPr/>
        </p:nvSpPr>
        <p:spPr>
          <a:xfrm>
            <a:off x="24416484" y="6412696"/>
            <a:ext cx="13569300" cy="6156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000"/>
              <a:buFont typeface="Arial"/>
              <a:buNone/>
            </a:pPr>
            <a:r>
              <a:rPr b="1" i="0" lang="en" sz="4000" u="none" cap="none" strike="noStrike">
                <a:solidFill>
                  <a:srgbClr val="000000"/>
                </a:solidFill>
                <a:latin typeface="Arial"/>
                <a:ea typeface="Arial"/>
                <a:cs typeface="Arial"/>
                <a:sym typeface="Arial"/>
              </a:rPr>
              <a:t>What is roughness in cirrus cloud ice crystals?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571500" lvl="0" marL="571500" marR="0" rtl="0" algn="just">
              <a:lnSpc>
                <a:spcPct val="100000"/>
              </a:lnSpc>
              <a:spcBef>
                <a:spcPts val="0"/>
              </a:spcBef>
              <a:spcAft>
                <a:spcPts val="0"/>
              </a:spcAft>
              <a:buClr>
                <a:srgbClr val="000000"/>
              </a:buClr>
              <a:buSzPts val="3600"/>
              <a:buFont typeface="Arial"/>
              <a:buChar char="•"/>
            </a:pPr>
            <a:r>
              <a:rPr b="0" i="0" lang="en" sz="3600" u="none" cap="none" strike="noStrike">
                <a:solidFill>
                  <a:srgbClr val="000000"/>
                </a:solidFill>
                <a:latin typeface="Georgia"/>
                <a:ea typeface="Georgia"/>
                <a:cs typeface="Georgia"/>
                <a:sym typeface="Georgia"/>
              </a:rPr>
              <a:t>How can we quantify roughness (height, frequency, etc.)?</a:t>
            </a:r>
            <a:endParaRPr b="0" i="0" sz="1400" u="none" cap="none" strike="noStrike">
              <a:solidFill>
                <a:srgbClr val="000000"/>
              </a:solidFill>
              <a:latin typeface="Arial"/>
              <a:ea typeface="Arial"/>
              <a:cs typeface="Arial"/>
              <a:sym typeface="Arial"/>
            </a:endParaRPr>
          </a:p>
          <a:p>
            <a:pPr indent="-520700" lvl="0" marL="57150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Georgia"/>
              <a:ea typeface="Georgia"/>
              <a:cs typeface="Georgia"/>
              <a:sym typeface="Georgia"/>
            </a:endParaRPr>
          </a:p>
          <a:p>
            <a:pPr indent="-571500" lvl="0" marL="571500" marR="0" rtl="0" algn="just">
              <a:lnSpc>
                <a:spcPct val="100000"/>
              </a:lnSpc>
              <a:spcBef>
                <a:spcPts val="0"/>
              </a:spcBef>
              <a:spcAft>
                <a:spcPts val="0"/>
              </a:spcAft>
              <a:buClr>
                <a:srgbClr val="000000"/>
              </a:buClr>
              <a:buSzPts val="3600"/>
              <a:buFont typeface="Arial"/>
              <a:buChar char="•"/>
            </a:pPr>
            <a:r>
              <a:rPr b="0" i="0" lang="en" sz="3600" u="none" cap="none" strike="noStrike">
                <a:solidFill>
                  <a:srgbClr val="000000"/>
                </a:solidFill>
                <a:latin typeface="Georgia"/>
                <a:ea typeface="Georgia"/>
                <a:cs typeface="Georgia"/>
                <a:sym typeface="Georgia"/>
              </a:rPr>
              <a:t>How does roughness develop as temperature changes?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Georgia"/>
                <a:ea typeface="Georgia"/>
                <a:cs typeface="Georgia"/>
                <a:sym typeface="Georgia"/>
              </a:rPr>
              <a:t>     At different pressures?</a:t>
            </a:r>
            <a:endParaRPr b="0" i="0" sz="1400" u="none" cap="none" strike="noStrike">
              <a:solidFill>
                <a:srgbClr val="000000"/>
              </a:solidFill>
              <a:latin typeface="Arial"/>
              <a:ea typeface="Arial"/>
              <a:cs typeface="Arial"/>
              <a:sym typeface="Arial"/>
            </a:endParaRPr>
          </a:p>
          <a:p>
            <a:pPr indent="-520700" lvl="0" marL="57150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Georgia"/>
              <a:ea typeface="Georgia"/>
              <a:cs typeface="Georgia"/>
              <a:sym typeface="Georgia"/>
            </a:endParaRPr>
          </a:p>
          <a:p>
            <a:pPr indent="-457206" lvl="0" marL="457206" marR="0" rtl="0" algn="l">
              <a:lnSpc>
                <a:spcPct val="100000"/>
              </a:lnSpc>
              <a:spcBef>
                <a:spcPts val="0"/>
              </a:spcBef>
              <a:spcAft>
                <a:spcPts val="0"/>
              </a:spcAft>
              <a:buClr>
                <a:srgbClr val="000000"/>
              </a:buClr>
              <a:buSzPts val="3600"/>
              <a:buFont typeface="Arial"/>
              <a:buChar char="•"/>
            </a:pPr>
            <a:r>
              <a:rPr b="0" i="0" lang="en" sz="3600" u="none" cap="none" strike="noStrike">
                <a:solidFill>
                  <a:srgbClr val="000000"/>
                </a:solidFill>
                <a:latin typeface="Georgia"/>
                <a:ea typeface="Georgia"/>
                <a:cs typeface="Georgia"/>
                <a:sym typeface="Georgia"/>
              </a:rPr>
              <a:t>Is there a quantitative difference between growth roughness and ablation roughness?</a:t>
            </a:r>
            <a:endParaRPr b="0" i="0" sz="1400" u="none" cap="none" strike="noStrike">
              <a:solidFill>
                <a:srgbClr val="000000"/>
              </a:solidFill>
              <a:latin typeface="Arial"/>
              <a:ea typeface="Arial"/>
              <a:cs typeface="Arial"/>
              <a:sym typeface="Arial"/>
            </a:endParaRPr>
          </a:p>
          <a:p>
            <a:pPr indent="-228606" lvl="0" marL="457206" marR="0" rtl="0" algn="l">
              <a:lnSpc>
                <a:spcPct val="100000"/>
              </a:lnSpc>
              <a:spcBef>
                <a:spcPts val="0"/>
              </a:spcBef>
              <a:spcAft>
                <a:spcPts val="0"/>
              </a:spcAft>
              <a:buClr>
                <a:srgbClr val="000000"/>
              </a:buClr>
              <a:buSzPts val="3600"/>
              <a:buFont typeface="Arial"/>
              <a:buNone/>
            </a:pPr>
            <a:r>
              <a:t/>
            </a:r>
            <a:endParaRPr b="0" i="0" sz="20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Georgia"/>
                <a:ea typeface="Georgia"/>
                <a:cs typeface="Georgia"/>
                <a:sym typeface="Georgia"/>
              </a:rPr>
              <a:t>Big picture: What does this imply for the optical properties of crystals in different conditions within cirrus clouds?</a:t>
            </a:r>
            <a:endParaRPr b="0" i="0" sz="3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90" name="Google Shape;90;p1"/>
          <p:cNvSpPr txBox="1"/>
          <p:nvPr/>
        </p:nvSpPr>
        <p:spPr>
          <a:xfrm>
            <a:off x="27633233" y="5601434"/>
            <a:ext cx="6363900" cy="666900"/>
          </a:xfrm>
          <a:prstGeom prst="rect">
            <a:avLst/>
          </a:prstGeom>
          <a:solidFill>
            <a:srgbClr val="EBF0F9"/>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Research Questions</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23842512" y="12728204"/>
            <a:ext cx="13956300" cy="5258400"/>
          </a:xfrm>
          <a:prstGeom prst="rect">
            <a:avLst/>
          </a:prstGeom>
          <a:solidFill>
            <a:srgbClr val="D8E2F3"/>
          </a:solid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Arial"/>
              <a:ea typeface="Arial"/>
              <a:cs typeface="Arial"/>
              <a:sym typeface="Arial"/>
            </a:endParaRPr>
          </a:p>
        </p:txBody>
      </p:sp>
      <p:sp>
        <p:nvSpPr>
          <p:cNvPr id="92" name="Google Shape;92;p1"/>
          <p:cNvSpPr txBox="1"/>
          <p:nvPr/>
        </p:nvSpPr>
        <p:spPr>
          <a:xfrm>
            <a:off x="24416484" y="13265478"/>
            <a:ext cx="13320300" cy="4525200"/>
          </a:xfrm>
          <a:prstGeom prst="rect">
            <a:avLst/>
          </a:prstGeom>
          <a:solidFill>
            <a:srgbClr val="D8E2F3"/>
          </a:solid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3600"/>
              <a:buFont typeface="Arial"/>
              <a:buChar char="•"/>
            </a:pPr>
            <a:r>
              <a:rPr b="0" i="0" lang="en" sz="3600" u="none" cap="none" strike="noStrike">
                <a:solidFill>
                  <a:srgbClr val="000000"/>
                </a:solidFill>
                <a:latin typeface="Georgia"/>
                <a:ea typeface="Georgia"/>
                <a:cs typeface="Georgia"/>
                <a:sym typeface="Georgia"/>
              </a:rPr>
              <a:t>The ice crystals grown in Scanning Electron Microscope (SEM) are a good proxy for those in cirrus clouds.</a:t>
            </a:r>
            <a:endParaRPr b="0" i="0" sz="1400" u="none" cap="none" strike="noStrike">
              <a:solidFill>
                <a:srgbClr val="000000"/>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Georgia"/>
              <a:ea typeface="Georgia"/>
              <a:cs typeface="Georgia"/>
              <a:sym typeface="Georgia"/>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Georgia"/>
              <a:ea typeface="Georgia"/>
              <a:cs typeface="Georgia"/>
              <a:sym typeface="Georgia"/>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Georgia"/>
              <a:ea typeface="Georgia"/>
              <a:cs typeface="Georgia"/>
              <a:sym typeface="Georgia"/>
            </a:endParaRPr>
          </a:p>
          <a:p>
            <a:pPr indent="-571500" lvl="0" marL="571500" marR="0" rtl="0" algn="l">
              <a:lnSpc>
                <a:spcPct val="100000"/>
              </a:lnSpc>
              <a:spcBef>
                <a:spcPts val="0"/>
              </a:spcBef>
              <a:spcAft>
                <a:spcPts val="0"/>
              </a:spcAft>
              <a:buClr>
                <a:srgbClr val="000000"/>
              </a:buClr>
              <a:buSzPts val="3600"/>
              <a:buFont typeface="Arial"/>
              <a:buChar char="•"/>
            </a:pPr>
            <a:r>
              <a:rPr b="0" i="0" lang="en" sz="3600" u="none" cap="none" strike="noStrike">
                <a:solidFill>
                  <a:srgbClr val="000000"/>
                </a:solidFill>
                <a:latin typeface="Georgia"/>
                <a:ea typeface="Georgia"/>
                <a:cs typeface="Georgia"/>
                <a:sym typeface="Georgia"/>
              </a:rPr>
              <a:t>As crystals ablate (shrink), roughness ridges become scalloped. We predict smaller </a:t>
            </a:r>
            <a:r>
              <a:rPr b="0" i="1" lang="en" sz="3600" u="none" cap="none" strike="noStrike">
                <a:solidFill>
                  <a:srgbClr val="000000"/>
                </a:solidFill>
                <a:latin typeface="Georgia"/>
                <a:ea typeface="Georgia"/>
                <a:cs typeface="Georgia"/>
                <a:sym typeface="Georgia"/>
              </a:rPr>
              <a:t>k </a:t>
            </a:r>
            <a:r>
              <a:rPr b="0" i="0" lang="en" sz="3600" u="none" cap="none" strike="noStrike">
                <a:solidFill>
                  <a:srgbClr val="000000"/>
                </a:solidFill>
                <a:latin typeface="Georgia"/>
                <a:ea typeface="Georgia"/>
                <a:cs typeface="Georgia"/>
                <a:sym typeface="Georgia"/>
              </a:rPr>
              <a:t>values (ridges more spaced out) during ablation as a result. </a:t>
            </a:r>
            <a:endParaRPr b="0" i="0" sz="1400" u="none" cap="none" strike="noStrike">
              <a:solidFill>
                <a:srgbClr val="000000"/>
              </a:solidFill>
              <a:latin typeface="Arial"/>
              <a:ea typeface="Arial"/>
              <a:cs typeface="Arial"/>
              <a:sym typeface="Arial"/>
            </a:endParaRPr>
          </a:p>
        </p:txBody>
      </p:sp>
      <p:sp>
        <p:nvSpPr>
          <p:cNvPr id="93" name="Google Shape;93;p1"/>
          <p:cNvSpPr txBox="1"/>
          <p:nvPr/>
        </p:nvSpPr>
        <p:spPr>
          <a:xfrm>
            <a:off x="26540404" y="12434209"/>
            <a:ext cx="8622900" cy="667500"/>
          </a:xfrm>
          <a:prstGeom prst="rect">
            <a:avLst/>
          </a:prstGeom>
          <a:solidFill>
            <a:srgbClr val="EBF0F9"/>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Assumptions and Hypotheses</a:t>
            </a:r>
            <a:endParaRPr b="0" i="0" sz="1400" u="none" cap="none" strike="noStrike">
              <a:solidFill>
                <a:srgbClr val="000000"/>
              </a:solidFill>
              <a:latin typeface="Arial"/>
              <a:ea typeface="Arial"/>
              <a:cs typeface="Arial"/>
              <a:sym typeface="Arial"/>
            </a:endParaRPr>
          </a:p>
        </p:txBody>
      </p:sp>
      <p:sp>
        <p:nvSpPr>
          <p:cNvPr id="94" name="Google Shape;94;p1"/>
          <p:cNvSpPr txBox="1"/>
          <p:nvPr/>
        </p:nvSpPr>
        <p:spPr>
          <a:xfrm>
            <a:off x="25776468" y="14737634"/>
            <a:ext cx="9940200" cy="1662300"/>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000000"/>
              </a:buClr>
              <a:buSzPts val="3600"/>
              <a:buFont typeface="Courier New"/>
              <a:buChar char="o"/>
            </a:pPr>
            <a:r>
              <a:rPr b="0" i="0" lang="en" sz="3600" u="none" cap="none" strike="noStrike">
                <a:solidFill>
                  <a:srgbClr val="000000"/>
                </a:solidFill>
                <a:latin typeface="Georgia"/>
                <a:ea typeface="Georgia"/>
                <a:cs typeface="Georgia"/>
                <a:sym typeface="Georgia"/>
              </a:rPr>
              <a:t>We can control temperature and vapor pressure to mimic cloud conditions.</a:t>
            </a:r>
            <a:endParaRPr b="0" i="0" sz="3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pic>
        <p:nvPicPr>
          <p:cNvPr id="95" name="Google Shape;95;p1"/>
          <p:cNvPicPr preferRelativeResize="0"/>
          <p:nvPr/>
        </p:nvPicPr>
        <p:blipFill rotWithShape="1">
          <a:blip r:embed="rId9">
            <a:alphaModFix/>
          </a:blip>
          <a:srcRect b="-590" l="55220" r="-2246" t="590"/>
          <a:stretch/>
        </p:blipFill>
        <p:spPr>
          <a:xfrm>
            <a:off x="21248372" y="11412151"/>
            <a:ext cx="1706485" cy="1424781"/>
          </a:xfrm>
          <a:prstGeom prst="rect">
            <a:avLst/>
          </a:prstGeom>
          <a:noFill/>
          <a:ln>
            <a:noFill/>
          </a:ln>
        </p:spPr>
      </p:pic>
      <p:pic>
        <p:nvPicPr>
          <p:cNvPr id="96" name="Google Shape;96;p1"/>
          <p:cNvPicPr preferRelativeResize="0"/>
          <p:nvPr/>
        </p:nvPicPr>
        <p:blipFill rotWithShape="1">
          <a:blip r:embed="rId10">
            <a:alphaModFix/>
          </a:blip>
          <a:srcRect b="66749" l="1305" r="50000" t="5165"/>
          <a:stretch/>
        </p:blipFill>
        <p:spPr>
          <a:xfrm>
            <a:off x="16211450" y="6289921"/>
            <a:ext cx="6490522" cy="4126668"/>
          </a:xfrm>
          <a:prstGeom prst="rect">
            <a:avLst/>
          </a:prstGeom>
          <a:noFill/>
          <a:ln>
            <a:noFill/>
          </a:ln>
        </p:spPr>
      </p:pic>
      <p:sp>
        <p:nvSpPr>
          <p:cNvPr id="97" name="Google Shape;97;p1"/>
          <p:cNvSpPr txBox="1"/>
          <p:nvPr/>
        </p:nvSpPr>
        <p:spPr>
          <a:xfrm>
            <a:off x="20106441" y="12463176"/>
            <a:ext cx="346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Verdana"/>
                <a:ea typeface="Verdana"/>
                <a:cs typeface="Verdana"/>
                <a:sym typeface="Verdana"/>
              </a:rPr>
              <a:t>Less light transmitted</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16050833" y="18649423"/>
            <a:ext cx="21745800" cy="9853500"/>
          </a:xfrm>
          <a:prstGeom prst="rect">
            <a:avLst/>
          </a:prstGeom>
          <a:solidFill>
            <a:srgbClr val="DBEBE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9" name="Google Shape;99;p1"/>
          <p:cNvSpPr/>
          <p:nvPr/>
        </p:nvSpPr>
        <p:spPr>
          <a:xfrm>
            <a:off x="606250" y="18608367"/>
            <a:ext cx="15045300" cy="13979700"/>
          </a:xfrm>
          <a:prstGeom prst="rect">
            <a:avLst/>
          </a:prstGeom>
          <a:solidFill>
            <a:srgbClr val="DBEBE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 name="Google Shape;100;p1"/>
          <p:cNvSpPr/>
          <p:nvPr/>
        </p:nvSpPr>
        <p:spPr>
          <a:xfrm>
            <a:off x="870443" y="20066001"/>
            <a:ext cx="7732500" cy="9320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1" name="Google Shape;101;p1"/>
          <p:cNvPicPr preferRelativeResize="0"/>
          <p:nvPr/>
        </p:nvPicPr>
        <p:blipFill rotWithShape="1">
          <a:blip r:embed="rId11">
            <a:alphaModFix/>
          </a:blip>
          <a:srcRect b="-9" l="0" r="0" t="980"/>
          <a:stretch/>
        </p:blipFill>
        <p:spPr>
          <a:xfrm>
            <a:off x="870443" y="24756420"/>
            <a:ext cx="7591567" cy="4561892"/>
          </a:xfrm>
          <a:prstGeom prst="rect">
            <a:avLst/>
          </a:prstGeom>
          <a:noFill/>
          <a:ln>
            <a:noFill/>
          </a:ln>
        </p:spPr>
      </p:pic>
      <p:pic>
        <p:nvPicPr>
          <p:cNvPr id="102" name="Google Shape;102;p1"/>
          <p:cNvPicPr preferRelativeResize="0"/>
          <p:nvPr/>
        </p:nvPicPr>
        <p:blipFill rotWithShape="1">
          <a:blip r:embed="rId12">
            <a:alphaModFix/>
          </a:blip>
          <a:srcRect b="4074" l="11806" r="4580" t="6956"/>
          <a:stretch/>
        </p:blipFill>
        <p:spPr>
          <a:xfrm>
            <a:off x="1791584" y="20188968"/>
            <a:ext cx="6670425" cy="4406969"/>
          </a:xfrm>
          <a:prstGeom prst="rect">
            <a:avLst/>
          </a:prstGeom>
          <a:noFill/>
          <a:ln>
            <a:noFill/>
          </a:ln>
        </p:spPr>
      </p:pic>
      <p:sp>
        <p:nvSpPr>
          <p:cNvPr id="103" name="Google Shape;103;p1"/>
          <p:cNvSpPr txBox="1"/>
          <p:nvPr/>
        </p:nvSpPr>
        <p:spPr>
          <a:xfrm>
            <a:off x="1645291" y="26942072"/>
            <a:ext cx="1223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Vacuum pump</a:t>
            </a:r>
            <a:endParaRPr b="0" i="0" sz="1800" u="none" cap="none" strike="noStrike">
              <a:solidFill>
                <a:srgbClr val="000000"/>
              </a:solidFill>
              <a:latin typeface="Arial"/>
              <a:ea typeface="Arial"/>
              <a:cs typeface="Arial"/>
              <a:sym typeface="Arial"/>
            </a:endParaRPr>
          </a:p>
        </p:txBody>
      </p:sp>
      <p:sp>
        <p:nvSpPr>
          <p:cNvPr id="104" name="Google Shape;104;p1"/>
          <p:cNvSpPr txBox="1"/>
          <p:nvPr/>
        </p:nvSpPr>
        <p:spPr>
          <a:xfrm>
            <a:off x="3493863" y="25878959"/>
            <a:ext cx="1223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Electron Beam</a:t>
            </a:r>
            <a:endParaRPr b="0" i="0" sz="1800" u="none" cap="none" strike="noStrike">
              <a:solidFill>
                <a:srgbClr val="000000"/>
              </a:solidFill>
              <a:latin typeface="Arial"/>
              <a:ea typeface="Arial"/>
              <a:cs typeface="Arial"/>
              <a:sym typeface="Arial"/>
            </a:endParaRPr>
          </a:p>
        </p:txBody>
      </p:sp>
      <p:sp>
        <p:nvSpPr>
          <p:cNvPr id="105" name="Google Shape;105;p1"/>
          <p:cNvSpPr txBox="1"/>
          <p:nvPr/>
        </p:nvSpPr>
        <p:spPr>
          <a:xfrm>
            <a:off x="3744662" y="28347360"/>
            <a:ext cx="1539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Cold Stage</a:t>
            </a:r>
            <a:endParaRPr b="0" i="0" sz="1800" u="none" cap="none" strike="noStrike">
              <a:solidFill>
                <a:srgbClr val="FFFFFF"/>
              </a:solidFill>
              <a:latin typeface="Arial"/>
              <a:ea typeface="Arial"/>
              <a:cs typeface="Arial"/>
              <a:sym typeface="Arial"/>
            </a:endParaRPr>
          </a:p>
        </p:txBody>
      </p:sp>
      <p:sp>
        <p:nvSpPr>
          <p:cNvPr id="106" name="Google Shape;106;p1"/>
          <p:cNvSpPr txBox="1"/>
          <p:nvPr/>
        </p:nvSpPr>
        <p:spPr>
          <a:xfrm>
            <a:off x="6641966" y="27914093"/>
            <a:ext cx="612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Ice</a:t>
            </a:r>
            <a:endParaRPr b="0" i="0" sz="1800" u="none" cap="none" strike="noStrike">
              <a:solidFill>
                <a:srgbClr val="FFFFFF"/>
              </a:solidFill>
              <a:latin typeface="Arial"/>
              <a:ea typeface="Arial"/>
              <a:cs typeface="Arial"/>
              <a:sym typeface="Arial"/>
            </a:endParaRPr>
          </a:p>
        </p:txBody>
      </p:sp>
      <p:sp>
        <p:nvSpPr>
          <p:cNvPr id="107" name="Google Shape;107;p1"/>
          <p:cNvSpPr/>
          <p:nvPr/>
        </p:nvSpPr>
        <p:spPr>
          <a:xfrm>
            <a:off x="5474299" y="26417297"/>
            <a:ext cx="853800" cy="356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8" name="Google Shape;108;p1"/>
          <p:cNvSpPr txBox="1"/>
          <p:nvPr/>
        </p:nvSpPr>
        <p:spPr>
          <a:xfrm>
            <a:off x="5474300" y="26362927"/>
            <a:ext cx="853800" cy="423900"/>
          </a:xfrm>
          <a:prstGeom prst="rect">
            <a:avLst/>
          </a:prstGeom>
          <a:blipFill rotWithShape="1">
            <a:blip r:embed="rId13">
              <a:alphaModFix/>
            </a:blip>
            <a:stretch>
              <a:fillRect b="-18557" l="-7137" r="-5707" t="-71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4302119" y="28635024"/>
            <a:ext cx="455100" cy="34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0" name="Google Shape;110;p1"/>
          <p:cNvSpPr txBox="1"/>
          <p:nvPr/>
        </p:nvSpPr>
        <p:spPr>
          <a:xfrm>
            <a:off x="4237567" y="28608898"/>
            <a:ext cx="857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a:t>
            </a:r>
            <a:r>
              <a:rPr b="0" i="1" lang="en" sz="2000" u="none" cap="none" strike="noStrike">
                <a:solidFill>
                  <a:srgbClr val="000000"/>
                </a:solidFill>
                <a:latin typeface="Cambria Math"/>
                <a:ea typeface="Cambria Math"/>
                <a:cs typeface="Cambria Math"/>
                <a:sym typeface="Cambria Math"/>
              </a:rPr>
              <a:t>T </a:t>
            </a:r>
            <a:r>
              <a:rPr b="0" i="0" lang="en"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1" name="Google Shape;111;p1"/>
          <p:cNvSpPr txBox="1"/>
          <p:nvPr/>
        </p:nvSpPr>
        <p:spPr>
          <a:xfrm>
            <a:off x="2764447" y="24027943"/>
            <a:ext cx="4724700" cy="1169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Scanning Electron Microscope (SEM)</a:t>
            </a:r>
            <a:endParaRPr b="0" i="0" sz="3500" u="none" cap="none" strike="noStrike">
              <a:solidFill>
                <a:srgbClr val="000000"/>
              </a:solidFill>
              <a:latin typeface="Georgia"/>
              <a:ea typeface="Georgia"/>
              <a:cs typeface="Georgia"/>
              <a:sym typeface="Georgia"/>
            </a:endParaRPr>
          </a:p>
        </p:txBody>
      </p:sp>
      <p:cxnSp>
        <p:nvCxnSpPr>
          <p:cNvPr id="112" name="Google Shape;112;p1"/>
          <p:cNvCxnSpPr/>
          <p:nvPr/>
        </p:nvCxnSpPr>
        <p:spPr>
          <a:xfrm flipH="1" rot="10800000">
            <a:off x="4691759" y="27798279"/>
            <a:ext cx="273300" cy="265500"/>
          </a:xfrm>
          <a:prstGeom prst="straightConnector1">
            <a:avLst/>
          </a:prstGeom>
          <a:noFill/>
          <a:ln cap="flat" cmpd="sng" w="19050">
            <a:solidFill>
              <a:srgbClr val="860000"/>
            </a:solidFill>
            <a:prstDash val="solid"/>
            <a:round/>
            <a:headEnd len="sm" w="sm" type="none"/>
            <a:tailEnd len="med" w="med" type="triangle"/>
          </a:ln>
        </p:spPr>
      </p:cxnSp>
      <p:cxnSp>
        <p:nvCxnSpPr>
          <p:cNvPr id="113" name="Google Shape;113;p1"/>
          <p:cNvCxnSpPr/>
          <p:nvPr/>
        </p:nvCxnSpPr>
        <p:spPr>
          <a:xfrm rot="10800000">
            <a:off x="4396976" y="27798281"/>
            <a:ext cx="273900" cy="265500"/>
          </a:xfrm>
          <a:prstGeom prst="straightConnector1">
            <a:avLst/>
          </a:prstGeom>
          <a:noFill/>
          <a:ln cap="flat" cmpd="sng" w="19050">
            <a:solidFill>
              <a:srgbClr val="860000"/>
            </a:solidFill>
            <a:prstDash val="solid"/>
            <a:round/>
            <a:headEnd len="sm" w="sm" type="none"/>
            <a:tailEnd len="med" w="med" type="triangle"/>
          </a:ln>
        </p:spPr>
      </p:cxnSp>
      <p:cxnSp>
        <p:nvCxnSpPr>
          <p:cNvPr id="114" name="Google Shape;114;p1"/>
          <p:cNvCxnSpPr/>
          <p:nvPr/>
        </p:nvCxnSpPr>
        <p:spPr>
          <a:xfrm>
            <a:off x="4696910" y="28081553"/>
            <a:ext cx="317400" cy="39900"/>
          </a:xfrm>
          <a:prstGeom prst="straightConnector1">
            <a:avLst/>
          </a:prstGeom>
          <a:noFill/>
          <a:ln cap="flat" cmpd="sng" w="19050">
            <a:solidFill>
              <a:srgbClr val="860000"/>
            </a:solidFill>
            <a:prstDash val="solid"/>
            <a:round/>
            <a:headEnd len="sm" w="sm" type="none"/>
            <a:tailEnd len="med" w="med" type="triangle"/>
          </a:ln>
        </p:spPr>
      </p:cxnSp>
      <p:cxnSp>
        <p:nvCxnSpPr>
          <p:cNvPr id="115" name="Google Shape;115;p1"/>
          <p:cNvCxnSpPr/>
          <p:nvPr/>
        </p:nvCxnSpPr>
        <p:spPr>
          <a:xfrm flipH="1">
            <a:off x="4353013" y="28081553"/>
            <a:ext cx="306600" cy="39900"/>
          </a:xfrm>
          <a:prstGeom prst="straightConnector1">
            <a:avLst/>
          </a:prstGeom>
          <a:noFill/>
          <a:ln cap="flat" cmpd="sng" w="19050">
            <a:solidFill>
              <a:srgbClr val="860000"/>
            </a:solidFill>
            <a:prstDash val="solid"/>
            <a:round/>
            <a:headEnd len="sm" w="sm" type="none"/>
            <a:tailEnd len="med" w="med" type="triangle"/>
          </a:ln>
        </p:spPr>
      </p:cxnSp>
      <p:sp>
        <p:nvSpPr>
          <p:cNvPr id="116" name="Google Shape;116;p1"/>
          <p:cNvSpPr txBox="1"/>
          <p:nvPr/>
        </p:nvSpPr>
        <p:spPr>
          <a:xfrm>
            <a:off x="5120361" y="26073993"/>
            <a:ext cx="160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4472C4"/>
                </a:solidFill>
                <a:latin typeface="Arial"/>
                <a:ea typeface="Arial"/>
                <a:cs typeface="Arial"/>
                <a:sym typeface="Arial"/>
              </a:rPr>
              <a:t>Water vapor</a:t>
            </a:r>
            <a:endParaRPr b="0" i="0" sz="1800" u="none" cap="none" strike="noStrike">
              <a:solidFill>
                <a:srgbClr val="4472C4"/>
              </a:solidFill>
              <a:latin typeface="Arial"/>
              <a:ea typeface="Arial"/>
              <a:cs typeface="Arial"/>
              <a:sym typeface="Arial"/>
            </a:endParaRPr>
          </a:p>
        </p:txBody>
      </p:sp>
      <p:sp>
        <p:nvSpPr>
          <p:cNvPr id="117" name="Google Shape;117;p1"/>
          <p:cNvSpPr txBox="1"/>
          <p:nvPr/>
        </p:nvSpPr>
        <p:spPr>
          <a:xfrm>
            <a:off x="4594276" y="27460408"/>
            <a:ext cx="1850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860000"/>
                </a:solidFill>
                <a:latin typeface="Arial"/>
                <a:ea typeface="Arial"/>
                <a:cs typeface="Arial"/>
                <a:sym typeface="Arial"/>
              </a:rPr>
              <a:t>Backscattered electrons</a:t>
            </a:r>
            <a:endParaRPr b="0" i="0" sz="1800" u="none" cap="none" strike="noStrike">
              <a:solidFill>
                <a:srgbClr val="860000"/>
              </a:solidFill>
              <a:latin typeface="Arial"/>
              <a:ea typeface="Arial"/>
              <a:cs typeface="Arial"/>
              <a:sym typeface="Arial"/>
            </a:endParaRPr>
          </a:p>
        </p:txBody>
      </p:sp>
      <p:sp>
        <p:nvSpPr>
          <p:cNvPr id="118" name="Google Shape;118;p1"/>
          <p:cNvSpPr txBox="1"/>
          <p:nvPr/>
        </p:nvSpPr>
        <p:spPr>
          <a:xfrm>
            <a:off x="1053809" y="29677560"/>
            <a:ext cx="7549200" cy="2285400"/>
          </a:xfrm>
          <a:prstGeom prst="rect">
            <a:avLst/>
          </a:prstGeom>
          <a:blipFill rotWithShape="1">
            <a:blip r:embed="rId14">
              <a:alphaModFix/>
            </a:blip>
            <a:stretch>
              <a:fillRect b="-6398" l="-1608" r="-1618" t="-31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 name="Google Shape;119;p1"/>
          <p:cNvSpPr txBox="1"/>
          <p:nvPr/>
        </p:nvSpPr>
        <p:spPr>
          <a:xfrm>
            <a:off x="8739319" y="19990687"/>
            <a:ext cx="6668100" cy="116367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Ice crystals are imaged in a Hitachi S-3400N Variable Pressure Scanning Electron microscope (</a:t>
            </a:r>
            <a:r>
              <a:rPr b="0" i="1" lang="en" sz="3000" u="none" cap="none" strike="noStrike">
                <a:solidFill>
                  <a:srgbClr val="000000"/>
                </a:solidFill>
                <a:latin typeface="Verdana"/>
                <a:ea typeface="Verdana"/>
                <a:cs typeface="Verdana"/>
                <a:sym typeface="Verdana"/>
              </a:rPr>
              <a:t>Fig 4</a:t>
            </a:r>
            <a:r>
              <a:rPr b="0" i="0" lang="en" sz="30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0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As the temperature drops, water vapor is released from a sample of ice within the SEM chamber.</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0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Water vapor sublimates into ice crystals on a copper stub on the cold stage.</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000" u="none" cap="none" strike="noStrike">
              <a:solidFill>
                <a:srgbClr val="000000"/>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Vapor pressure is set to remain constant, with separate trials at 30, 50, 70, and 90 Pa.</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0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Temperature is raised by 2ºC every 2 min (within the range -38 to -20ºC) replicating rising temperatures as ice crystals fall in cirrus clouds (</a:t>
            </a:r>
            <a:r>
              <a:rPr b="0" i="1" lang="en" sz="3000" u="none" cap="none" strike="noStrike">
                <a:solidFill>
                  <a:srgbClr val="000000"/>
                </a:solidFill>
                <a:latin typeface="Verdana"/>
                <a:ea typeface="Verdana"/>
                <a:cs typeface="Verdana"/>
                <a:sym typeface="Verdana"/>
              </a:rPr>
              <a:t>Fig 7</a:t>
            </a:r>
            <a:r>
              <a:rPr b="0" i="0" lang="en" sz="3000" u="none" cap="none" strike="noStrike">
                <a:solidFill>
                  <a:srgbClr val="000000"/>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a:p>
            <a:pPr indent="-266700" lvl="0" marL="457200" marR="0" rtl="0" algn="just">
              <a:lnSpc>
                <a:spcPct val="100000"/>
              </a:lnSpc>
              <a:spcBef>
                <a:spcPts val="0"/>
              </a:spcBef>
              <a:spcAft>
                <a:spcPts val="0"/>
              </a:spcAft>
              <a:buClr>
                <a:srgbClr val="000000"/>
              </a:buClr>
              <a:buSzPts val="3000"/>
              <a:buFont typeface="Arial"/>
              <a:buNone/>
            </a:pPr>
            <a:r>
              <a:t/>
            </a:r>
            <a:endParaRPr b="0" i="0" sz="1000" u="none" cap="none" strike="noStrike">
              <a:solidFill>
                <a:srgbClr val="000000"/>
              </a:solidFill>
              <a:latin typeface="Verdana"/>
              <a:ea typeface="Verdana"/>
              <a:cs typeface="Verdana"/>
              <a:sym typeface="Verdana"/>
            </a:endParaRPr>
          </a:p>
          <a:p>
            <a:pPr indent="-457200" lvl="0" marL="457200" marR="0" rtl="0" algn="just">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Four detectors pick up backscattered electrons to image crystals.</a:t>
            </a:r>
            <a:endParaRPr b="0" i="0" sz="1400" u="none" cap="none" strike="noStrike">
              <a:solidFill>
                <a:srgbClr val="000000"/>
              </a:solidFill>
              <a:latin typeface="Arial"/>
              <a:ea typeface="Arial"/>
              <a:cs typeface="Arial"/>
              <a:sym typeface="Arial"/>
            </a:endParaRPr>
          </a:p>
          <a:p>
            <a:pPr indent="0" lvl="0" marL="1905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Verdana"/>
              <a:ea typeface="Verdana"/>
              <a:cs typeface="Verdana"/>
              <a:sym typeface="Verdana"/>
            </a:endParaRPr>
          </a:p>
        </p:txBody>
      </p:sp>
      <p:sp>
        <p:nvSpPr>
          <p:cNvPr id="120" name="Google Shape;120;p1"/>
          <p:cNvSpPr txBox="1"/>
          <p:nvPr/>
        </p:nvSpPr>
        <p:spPr>
          <a:xfrm>
            <a:off x="4237567" y="18210164"/>
            <a:ext cx="7885800" cy="7674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Experimental Methods</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16052800" y="29078761"/>
            <a:ext cx="19264800" cy="3485700"/>
          </a:xfrm>
          <a:prstGeom prst="rect">
            <a:avLst/>
          </a:prstGeom>
          <a:solidFill>
            <a:srgbClr val="FFF2CC">
              <a:alpha val="58039"/>
            </a:srgbClr>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2" name="Google Shape;122;p1"/>
          <p:cNvSpPr txBox="1"/>
          <p:nvPr/>
        </p:nvSpPr>
        <p:spPr>
          <a:xfrm>
            <a:off x="20897281" y="28752627"/>
            <a:ext cx="9575700" cy="7002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References and Acknowledgments</a:t>
            </a:r>
            <a:endParaRPr b="0" i="0" sz="1400" u="none" cap="none" strike="noStrike">
              <a:solidFill>
                <a:srgbClr val="000000"/>
              </a:solidFill>
              <a:latin typeface="Arial"/>
              <a:ea typeface="Arial"/>
              <a:cs typeface="Arial"/>
              <a:sym typeface="Arial"/>
            </a:endParaRPr>
          </a:p>
        </p:txBody>
      </p:sp>
      <p:sp>
        <p:nvSpPr>
          <p:cNvPr id="123" name="Google Shape;123;p1"/>
          <p:cNvSpPr txBox="1"/>
          <p:nvPr/>
        </p:nvSpPr>
        <p:spPr>
          <a:xfrm>
            <a:off x="17745105" y="18265521"/>
            <a:ext cx="7885800" cy="7674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Surface Retrieval</a:t>
            </a:r>
            <a:endParaRPr b="0" i="0" sz="1400" u="none" cap="none" strike="noStrike">
              <a:solidFill>
                <a:srgbClr val="000000"/>
              </a:solidFill>
              <a:latin typeface="Arial"/>
              <a:ea typeface="Arial"/>
              <a:cs typeface="Arial"/>
              <a:sym typeface="Arial"/>
            </a:endParaRPr>
          </a:p>
        </p:txBody>
      </p:sp>
      <p:sp>
        <p:nvSpPr>
          <p:cNvPr id="124" name="Google Shape;124;p1"/>
          <p:cNvSpPr txBox="1"/>
          <p:nvPr/>
        </p:nvSpPr>
        <p:spPr>
          <a:xfrm>
            <a:off x="16082436" y="29507355"/>
            <a:ext cx="19205400" cy="307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Verdana"/>
                <a:ea typeface="Verdana"/>
                <a:cs typeface="Verdana"/>
                <a:sym typeface="Verdana"/>
              </a:rPr>
              <a:t>We acknowledge support from the National Science Foundation (1807898, 2021213), Matelich Challenge Grant, Adam S. Goodman Endowed Student Research Fund, and University Enrichment Committee.</a:t>
            </a:r>
            <a:endParaRPr b="0" i="0" sz="2000" u="none" cap="none" strike="noStrike">
              <a:solidFill>
                <a:srgbClr val="000000"/>
              </a:solidFill>
              <a:latin typeface="Verdana"/>
              <a:ea typeface="Verdana"/>
              <a:cs typeface="Verdana"/>
              <a:sym typeface="Verdana"/>
            </a:endParaRPr>
          </a:p>
          <a:p>
            <a:pPr indent="0" lvl="0" marL="0" marR="0" rtl="0" algn="l">
              <a:lnSpc>
                <a:spcPct val="100000"/>
              </a:lnSpc>
              <a:spcBef>
                <a:spcPts val="120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[1] J. Voigtländer et al., “Surface roughness during depositional growth and sublimation of ice crystals,” Atmospheric Chemistry and Physics, vol. 18, no. 18, pp. 13687–13702, 2018, doi: </a:t>
            </a:r>
            <a:r>
              <a:rPr b="0" i="0" lang="en" sz="1800" u="sng" cap="none" strike="noStrike">
                <a:solidFill>
                  <a:srgbClr val="000000"/>
                </a:solidFill>
                <a:latin typeface="Verdana"/>
                <a:ea typeface="Verdana"/>
                <a:cs typeface="Verdana"/>
                <a:sym typeface="Verdana"/>
                <a:hlinkClick r:id="rId15">
                  <a:extLst>
                    <a:ext uri="{A12FA001-AC4F-418D-AE19-62706E023703}">
                      <ahyp:hlinkClr val="tx"/>
                    </a:ext>
                  </a:extLst>
                </a:hlinkClick>
              </a:rPr>
              <a:t>10.5194/acp-18-13687-2018</a:t>
            </a:r>
            <a:r>
              <a:rPr b="0" i="0" lang="en" sz="18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[2] D. Wylie, D. L. Jackson, W. P. Menzel, and J. J. Bates, “Trends in Global Cloud Cover in Two Decades of HIRS Observations,” Journal of Climate, vol. 18, no. 15, pp. 3021–3031, Aug. 2005, doi: </a:t>
            </a:r>
            <a:r>
              <a:rPr b="0" i="0" lang="en" sz="1800" u="sng" cap="none" strike="noStrike">
                <a:solidFill>
                  <a:srgbClr val="000000"/>
                </a:solidFill>
                <a:latin typeface="Verdana"/>
                <a:ea typeface="Verdana"/>
                <a:cs typeface="Verdana"/>
                <a:sym typeface="Verdana"/>
                <a:hlinkClick r:id="rId16">
                  <a:extLst>
                    <a:ext uri="{A12FA001-AC4F-418D-AE19-62706E023703}">
                      <ahyp:hlinkClr val="tx"/>
                    </a:ext>
                  </a:extLst>
                </a:hlinkClick>
              </a:rPr>
              <a:t>10.1175/JCLI3461.1</a:t>
            </a:r>
            <a:r>
              <a:rPr b="0" i="0" lang="en" sz="18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[3] N. B. Magee, A. Miller, M. Amaral, and A. Cumiskey, “Mesoscopic surface roughness of ice crystals pervasive across a wide range of ice crystal conditions,” Atmospheric Chemistry and Physics, vol. 14, no. 22, pp. 12357–12371, Nov. 2014, doi: </a:t>
            </a:r>
            <a:r>
              <a:rPr b="0" i="0" lang="en" sz="1800" u="sng" cap="none" strike="noStrike">
                <a:solidFill>
                  <a:srgbClr val="000000"/>
                </a:solidFill>
                <a:latin typeface="Verdana"/>
                <a:ea typeface="Verdana"/>
                <a:cs typeface="Verdana"/>
                <a:sym typeface="Verdana"/>
                <a:hlinkClick r:id="rId17">
                  <a:extLst>
                    <a:ext uri="{A12FA001-AC4F-418D-AE19-62706E023703}">
                      <ahyp:hlinkClr val="tx"/>
                    </a:ext>
                  </a:extLst>
                </a:hlinkClick>
              </a:rPr>
              <a:t>10.5194/acp-14-12357-2014</a:t>
            </a:r>
            <a:r>
              <a:rPr b="0" i="0" lang="en" sz="18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[1] N. Butterfield, P. M. Rowe, E. Stewart, D. Roesel, and S. Neshyba, “Quantitative three-dimensional ice roughness from scanning electron microscopy,” Journal of Geophysical Research: Atmospheres, vol. 122, no. 5, pp. 3023–3041, 2017, doi: </a:t>
            </a:r>
            <a:r>
              <a:rPr b="0" i="0" lang="en" sz="1800" u="sng" cap="none" strike="noStrike">
                <a:solidFill>
                  <a:srgbClr val="000000"/>
                </a:solidFill>
                <a:latin typeface="Verdana"/>
                <a:ea typeface="Verdana"/>
                <a:cs typeface="Verdana"/>
                <a:sym typeface="Verdana"/>
                <a:hlinkClick r:id="rId18">
                  <a:extLst>
                    <a:ext uri="{A12FA001-AC4F-418D-AE19-62706E023703}">
                      <ahyp:hlinkClr val="tx"/>
                    </a:ext>
                  </a:extLst>
                </a:hlinkClick>
              </a:rPr>
              <a:t>10.1002/2016JD026094</a:t>
            </a:r>
            <a:r>
              <a:rPr b="0" i="0" lang="en" sz="18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pic>
        <p:nvPicPr>
          <p:cNvPr id="125" name="Google Shape;125;p1"/>
          <p:cNvPicPr preferRelativeResize="0"/>
          <p:nvPr/>
        </p:nvPicPr>
        <p:blipFill rotWithShape="1">
          <a:blip r:embed="rId19">
            <a:alphaModFix/>
          </a:blip>
          <a:srcRect b="31500" l="32966" r="25810" t="23258"/>
          <a:stretch/>
        </p:blipFill>
        <p:spPr>
          <a:xfrm>
            <a:off x="16714978" y="25601084"/>
            <a:ext cx="2658439" cy="2320132"/>
          </a:xfrm>
          <a:prstGeom prst="rect">
            <a:avLst/>
          </a:prstGeom>
          <a:noFill/>
          <a:ln>
            <a:noFill/>
          </a:ln>
        </p:spPr>
      </p:pic>
      <p:sp>
        <p:nvSpPr>
          <p:cNvPr id="126" name="Google Shape;126;p1"/>
          <p:cNvSpPr txBox="1"/>
          <p:nvPr/>
        </p:nvSpPr>
        <p:spPr>
          <a:xfrm>
            <a:off x="16453976" y="19104960"/>
            <a:ext cx="10468200" cy="1938900"/>
          </a:xfrm>
          <a:prstGeom prst="rect">
            <a:avLst/>
          </a:prstGeom>
          <a:blipFill rotWithShape="1">
            <a:blip r:embed="rId20">
              <a:alphaModFix/>
            </a:blip>
            <a:stretch>
              <a:fillRect b="-8797" l="-1158" r="-1518" t="-408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7" name="Google Shape;127;p1"/>
          <p:cNvPicPr preferRelativeResize="0"/>
          <p:nvPr/>
        </p:nvPicPr>
        <p:blipFill rotWithShape="1">
          <a:blip r:embed="rId21">
            <a:alphaModFix/>
          </a:blip>
          <a:srcRect b="13340" l="5983" r="4977" t="1574"/>
          <a:stretch/>
        </p:blipFill>
        <p:spPr>
          <a:xfrm>
            <a:off x="16622447" y="21194450"/>
            <a:ext cx="2525633" cy="2043093"/>
          </a:xfrm>
          <a:prstGeom prst="rect">
            <a:avLst/>
          </a:prstGeom>
          <a:noFill/>
          <a:ln>
            <a:noFill/>
          </a:ln>
        </p:spPr>
      </p:pic>
      <p:sp>
        <p:nvSpPr>
          <p:cNvPr id="128" name="Google Shape;128;p1"/>
          <p:cNvSpPr txBox="1"/>
          <p:nvPr/>
        </p:nvSpPr>
        <p:spPr>
          <a:xfrm>
            <a:off x="19575334" y="21042787"/>
            <a:ext cx="7026600" cy="2886000"/>
          </a:xfrm>
          <a:prstGeom prst="rect">
            <a:avLst/>
          </a:prstGeom>
          <a:blipFill rotWithShape="1">
            <a:blip r:embed="rId22">
              <a:alphaModFix/>
            </a:blip>
            <a:stretch>
              <a:fillRect b="0" l="-1558" r="0" t="-189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9" name="Google Shape;129;p1"/>
          <p:cNvSpPr txBox="1"/>
          <p:nvPr/>
        </p:nvSpPr>
        <p:spPr>
          <a:xfrm>
            <a:off x="16627117" y="23889326"/>
            <a:ext cx="10221000" cy="1938900"/>
          </a:xfrm>
          <a:prstGeom prst="rect">
            <a:avLst/>
          </a:prstGeom>
          <a:blipFill rotWithShape="1">
            <a:blip r:embed="rId23">
              <a:alphaModFix/>
            </a:blip>
            <a:stretch>
              <a:fillRect b="0" l="-1248" r="0" t="-40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0" name="Google Shape;130;p1"/>
          <p:cNvSpPr txBox="1"/>
          <p:nvPr/>
        </p:nvSpPr>
        <p:spPr>
          <a:xfrm>
            <a:off x="16667954" y="23268849"/>
            <a:ext cx="442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5.</a:t>
            </a:r>
            <a:endParaRPr b="0" i="0" sz="2800" u="none" cap="none" strike="noStrike">
              <a:solidFill>
                <a:srgbClr val="000000"/>
              </a:solidFill>
              <a:latin typeface="Arial"/>
              <a:ea typeface="Arial"/>
              <a:cs typeface="Arial"/>
              <a:sym typeface="Arial"/>
            </a:endParaRPr>
          </a:p>
        </p:txBody>
      </p:sp>
      <p:sp>
        <p:nvSpPr>
          <p:cNvPr id="131" name="Google Shape;131;p1"/>
          <p:cNvSpPr txBox="1"/>
          <p:nvPr/>
        </p:nvSpPr>
        <p:spPr>
          <a:xfrm>
            <a:off x="19687523" y="25771733"/>
            <a:ext cx="6949200" cy="2493600"/>
          </a:xfrm>
          <a:prstGeom prst="rect">
            <a:avLst/>
          </a:prstGeom>
          <a:noFill/>
          <a:ln>
            <a:noFill/>
          </a:ln>
        </p:spPr>
        <p:txBody>
          <a:bodyPr anchorCtr="0" anchor="t" bIns="45700" lIns="91425" spcFirstLastPara="1" rIns="91425" wrap="square" tIns="45700">
            <a:spAutoFit/>
          </a:bodyPr>
          <a:lstStyle/>
          <a:p>
            <a:pPr indent="0" lvl="2" marL="0" marR="0" rtl="0" algn="just">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Verdana"/>
                <a:ea typeface="Verdana"/>
                <a:cs typeface="Verdana"/>
                <a:sym typeface="Verdana"/>
              </a:rPr>
              <a:t>We verify our calibration by retrieving the angle between two facets, in this case the prismatic and pyramidal. This angle is known to be 28º. The angle between segment 1 and 4 here is given as 27.8 after retrieval </a:t>
            </a:r>
            <a:r>
              <a:rPr b="0" i="1" lang="en" sz="2600" u="none" cap="none" strike="noStrike">
                <a:solidFill>
                  <a:srgbClr val="000000"/>
                </a:solidFill>
                <a:latin typeface="Verdana"/>
                <a:ea typeface="Verdana"/>
                <a:cs typeface="Verdana"/>
                <a:sym typeface="Verdana"/>
              </a:rPr>
              <a:t>(Fig 6</a:t>
            </a:r>
            <a:r>
              <a:rPr b="0" i="0" lang="en" sz="2600" u="none" cap="none" strike="noStrike">
                <a:solidFill>
                  <a:srgbClr val="000000"/>
                </a:solidFill>
                <a:latin typeface="Verdana"/>
                <a:ea typeface="Verdana"/>
                <a:cs typeface="Verdana"/>
                <a:sym typeface="Verdana"/>
              </a:rPr>
              <a:t>)</a:t>
            </a:r>
            <a:r>
              <a:rPr b="0" i="1" lang="en" sz="2600" u="none" cap="none" strike="noStrike">
                <a:solidFill>
                  <a:srgbClr val="000000"/>
                </a:solidFill>
                <a:latin typeface="Verdana"/>
                <a:ea typeface="Verdana"/>
                <a:cs typeface="Verdana"/>
                <a:sym typeface="Verdana"/>
              </a:rPr>
              <a:t>.</a:t>
            </a:r>
            <a:endParaRPr b="0" i="1" sz="2600" u="none" cap="none" strike="noStrike">
              <a:solidFill>
                <a:srgbClr val="000000"/>
              </a:solidFill>
              <a:latin typeface="Arial"/>
              <a:ea typeface="Arial"/>
              <a:cs typeface="Arial"/>
              <a:sym typeface="Arial"/>
            </a:endParaRPr>
          </a:p>
        </p:txBody>
      </p:sp>
      <p:sp>
        <p:nvSpPr>
          <p:cNvPr id="132" name="Google Shape;132;p1"/>
          <p:cNvSpPr txBox="1"/>
          <p:nvPr/>
        </p:nvSpPr>
        <p:spPr>
          <a:xfrm>
            <a:off x="16570306" y="27915356"/>
            <a:ext cx="442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6.</a:t>
            </a:r>
            <a:endParaRPr b="0" i="0" sz="2800" u="none" cap="none" strike="noStrike">
              <a:solidFill>
                <a:srgbClr val="000000"/>
              </a:solidFill>
              <a:latin typeface="Arial"/>
              <a:ea typeface="Arial"/>
              <a:cs typeface="Arial"/>
              <a:sym typeface="Arial"/>
            </a:endParaRPr>
          </a:p>
        </p:txBody>
      </p:sp>
      <p:pic>
        <p:nvPicPr>
          <p:cNvPr id="133" name="Google Shape;133;p1"/>
          <p:cNvPicPr preferRelativeResize="0"/>
          <p:nvPr/>
        </p:nvPicPr>
        <p:blipFill rotWithShape="1">
          <a:blip r:embed="rId24">
            <a:alphaModFix/>
          </a:blip>
          <a:srcRect b="0" l="0" r="0" t="2562"/>
          <a:stretch/>
        </p:blipFill>
        <p:spPr>
          <a:xfrm>
            <a:off x="32704649" y="19104959"/>
            <a:ext cx="4693315" cy="2936257"/>
          </a:xfrm>
          <a:prstGeom prst="rect">
            <a:avLst/>
          </a:prstGeom>
          <a:noFill/>
          <a:ln>
            <a:noFill/>
          </a:ln>
        </p:spPr>
      </p:pic>
      <p:pic>
        <p:nvPicPr>
          <p:cNvPr id="134" name="Google Shape;134;p1"/>
          <p:cNvPicPr preferRelativeResize="0"/>
          <p:nvPr/>
        </p:nvPicPr>
        <p:blipFill rotWithShape="1">
          <a:blip r:embed="rId25">
            <a:alphaModFix/>
          </a:blip>
          <a:srcRect b="0" l="1234" r="0" t="6638"/>
          <a:stretch/>
        </p:blipFill>
        <p:spPr>
          <a:xfrm>
            <a:off x="26715875" y="19027691"/>
            <a:ext cx="5880482" cy="4446862"/>
          </a:xfrm>
          <a:prstGeom prst="rect">
            <a:avLst/>
          </a:prstGeom>
          <a:noFill/>
          <a:ln>
            <a:noFill/>
          </a:ln>
        </p:spPr>
      </p:pic>
      <p:pic>
        <p:nvPicPr>
          <p:cNvPr id="135" name="Google Shape;135;p1"/>
          <p:cNvPicPr preferRelativeResize="0"/>
          <p:nvPr/>
        </p:nvPicPr>
        <p:blipFill rotWithShape="1">
          <a:blip r:embed="rId19">
            <a:alphaModFix/>
          </a:blip>
          <a:srcRect b="11386" l="58647" r="6679" t="83049"/>
          <a:stretch/>
        </p:blipFill>
        <p:spPr>
          <a:xfrm>
            <a:off x="17137492" y="27606249"/>
            <a:ext cx="2235925" cy="285347"/>
          </a:xfrm>
          <a:prstGeom prst="rect">
            <a:avLst/>
          </a:prstGeom>
          <a:noFill/>
          <a:ln>
            <a:noFill/>
          </a:ln>
        </p:spPr>
      </p:pic>
      <p:sp>
        <p:nvSpPr>
          <p:cNvPr id="136" name="Google Shape;136;p1"/>
          <p:cNvSpPr/>
          <p:nvPr/>
        </p:nvSpPr>
        <p:spPr>
          <a:xfrm>
            <a:off x="17137491" y="27646149"/>
            <a:ext cx="876600" cy="162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37" name="Google Shape;137;p1"/>
          <p:cNvPicPr preferRelativeResize="0"/>
          <p:nvPr/>
        </p:nvPicPr>
        <p:blipFill rotWithShape="1">
          <a:blip r:embed="rId26">
            <a:alphaModFix/>
          </a:blip>
          <a:srcRect b="0" l="0" r="0" t="13284"/>
          <a:stretch/>
        </p:blipFill>
        <p:spPr>
          <a:xfrm>
            <a:off x="32928534" y="23471934"/>
            <a:ext cx="4357567" cy="3882605"/>
          </a:xfrm>
          <a:prstGeom prst="rect">
            <a:avLst/>
          </a:prstGeom>
          <a:noFill/>
          <a:ln>
            <a:noFill/>
          </a:ln>
        </p:spPr>
      </p:pic>
      <p:sp>
        <p:nvSpPr>
          <p:cNvPr id="138" name="Google Shape;138;p1"/>
          <p:cNvSpPr txBox="1"/>
          <p:nvPr/>
        </p:nvSpPr>
        <p:spPr>
          <a:xfrm>
            <a:off x="32928534" y="23426019"/>
            <a:ext cx="1473300" cy="554100"/>
          </a:xfrm>
          <a:prstGeom prst="rect">
            <a:avLst/>
          </a:prstGeom>
          <a:blipFill rotWithShape="1">
            <a:blip r:embed="rId2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9" name="Google Shape;139;p1"/>
          <p:cNvSpPr txBox="1"/>
          <p:nvPr/>
        </p:nvSpPr>
        <p:spPr>
          <a:xfrm>
            <a:off x="26769612" y="23888893"/>
            <a:ext cx="5941200" cy="4017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Once calibration is complete, the same crystal can be analyzed in subsequent stages of development. </a:t>
            </a:r>
            <a:endParaRPr b="0" i="0" sz="1400" u="none" cap="none" strike="noStrike">
              <a:solidFill>
                <a:srgbClr val="000000"/>
              </a:solidFill>
              <a:latin typeface="Arial"/>
              <a:ea typeface="Arial"/>
              <a:cs typeface="Arial"/>
              <a:sym typeface="Arial"/>
            </a:endParaRPr>
          </a:p>
          <a:p>
            <a:pPr indent="-190500" lvl="0" marL="28575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Verdana"/>
              <a:ea typeface="Verdana"/>
              <a:cs typeface="Verdana"/>
              <a:sym typeface="Verdana"/>
            </a:endParaRPr>
          </a:p>
          <a:p>
            <a:pPr indent="-285750" lvl="0" marL="28575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Verdana"/>
                <a:ea typeface="Verdana"/>
                <a:cs typeface="Verdana"/>
                <a:sym typeface="Verdana"/>
              </a:rPr>
              <a:t>We retrieve segments of roughened surfaces to analyze roughness. </a:t>
            </a:r>
            <a:endParaRPr b="0" i="0" sz="1400" u="none" cap="none" strike="noStrike">
              <a:solidFill>
                <a:srgbClr val="000000"/>
              </a:solidFill>
              <a:latin typeface="Arial"/>
              <a:ea typeface="Arial"/>
              <a:cs typeface="Arial"/>
              <a:sym typeface="Arial"/>
            </a:endParaRPr>
          </a:p>
        </p:txBody>
      </p:sp>
      <p:sp>
        <p:nvSpPr>
          <p:cNvPr id="140" name="Google Shape;140;p1"/>
          <p:cNvSpPr txBox="1"/>
          <p:nvPr/>
        </p:nvSpPr>
        <p:spPr>
          <a:xfrm>
            <a:off x="35469862" y="31233366"/>
            <a:ext cx="3036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Merriweather"/>
                <a:ea typeface="Merriweather"/>
                <a:cs typeface="Merriweather"/>
                <a:sym typeface="Merriweather"/>
              </a:rPr>
              <a:t>Continue in Part 2…</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35587840" y="29806504"/>
            <a:ext cx="1812000" cy="1234200"/>
          </a:xfrm>
          <a:prstGeom prst="right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2" name="Google Shape;142;p1"/>
          <p:cNvSpPr txBox="1"/>
          <p:nvPr/>
        </p:nvSpPr>
        <p:spPr>
          <a:xfrm>
            <a:off x="32889638" y="27313310"/>
            <a:ext cx="43575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Verdana"/>
                <a:ea typeface="Verdana"/>
                <a:cs typeface="Verdana"/>
                <a:sym typeface="Verdana"/>
              </a:rPr>
              <a:t>Retrieval of a single segment </a:t>
            </a:r>
            <a:endParaRPr b="1" i="0" sz="2800" u="none" cap="none" strike="noStrike">
              <a:solidFill>
                <a:srgbClr val="000000"/>
              </a:solidFill>
              <a:latin typeface="Verdana"/>
              <a:ea typeface="Verdana"/>
              <a:cs typeface="Verdana"/>
              <a:sym typeface="Verdana"/>
            </a:endParaRPr>
          </a:p>
        </p:txBody>
      </p:sp>
      <p:sp>
        <p:nvSpPr>
          <p:cNvPr id="143" name="Google Shape;143;p1"/>
          <p:cNvSpPr txBox="1"/>
          <p:nvPr/>
        </p:nvSpPr>
        <p:spPr>
          <a:xfrm>
            <a:off x="33040396" y="22135941"/>
            <a:ext cx="43575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Verdana"/>
                <a:ea typeface="Verdana"/>
                <a:cs typeface="Verdana"/>
                <a:sym typeface="Verdana"/>
              </a:rPr>
              <a:t>Reconstruction of retreived segments</a:t>
            </a:r>
            <a:endParaRPr b="1" i="0" sz="2800" u="none" cap="none" strike="noStrike">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 name="Shape 147"/>
        <p:cNvGrpSpPr/>
        <p:nvPr/>
      </p:nvGrpSpPr>
      <p:grpSpPr>
        <a:xfrm>
          <a:off x="0" y="0"/>
          <a:ext cx="0" cy="0"/>
          <a:chOff x="0" y="0"/>
          <a:chExt cx="0" cy="0"/>
        </a:xfrm>
      </p:grpSpPr>
      <p:sp>
        <p:nvSpPr>
          <p:cNvPr id="148" name="Google Shape;148;p2"/>
          <p:cNvSpPr/>
          <p:nvPr/>
        </p:nvSpPr>
        <p:spPr>
          <a:xfrm>
            <a:off x="9170903" y="5527996"/>
            <a:ext cx="28665600" cy="17027100"/>
          </a:xfrm>
          <a:prstGeom prst="rect">
            <a:avLst/>
          </a:prstGeom>
          <a:solidFill>
            <a:srgbClr val="DBEBEF"/>
          </a:solid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rot="366209">
            <a:off x="6380258" y="6604252"/>
            <a:ext cx="31187379" cy="11398494"/>
          </a:xfrm>
          <a:custGeom>
            <a:rect b="b" l="l" r="r" t="t"/>
            <a:pathLst>
              <a:path extrusionOk="0" h="10591800" w="24562846">
                <a:moveTo>
                  <a:pt x="0" y="0"/>
                </a:moveTo>
                <a:cubicBezTo>
                  <a:pt x="4180570" y="3835400"/>
                  <a:pt x="6153999" y="5599026"/>
                  <a:pt x="10475884" y="7161126"/>
                </a:cubicBezTo>
                <a:cubicBezTo>
                  <a:pt x="14797769" y="8723226"/>
                  <a:pt x="24562846" y="10591800"/>
                  <a:pt x="24562846" y="10591800"/>
                </a:cubicBezTo>
                <a:lnTo>
                  <a:pt x="24562846" y="10591800"/>
                </a:lnTo>
                <a:lnTo>
                  <a:pt x="24562846" y="10591800"/>
                </a:lnTo>
              </a:path>
            </a:pathLst>
          </a:custGeom>
          <a:noFill/>
          <a:ln cap="flat" cmpd="sng" w="57150">
            <a:solidFill>
              <a:srgbClr val="59595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0" name="Google Shape;150;p2"/>
          <p:cNvSpPr/>
          <p:nvPr/>
        </p:nvSpPr>
        <p:spPr>
          <a:xfrm>
            <a:off x="9335526" y="6293190"/>
            <a:ext cx="3180900" cy="4829100"/>
          </a:xfrm>
          <a:prstGeom prst="rect">
            <a:avLst/>
          </a:prstGeom>
          <a:solidFill>
            <a:srgbClr val="DBEB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51" name="Google Shape;151;p2"/>
          <p:cNvPicPr preferRelativeResize="0"/>
          <p:nvPr/>
        </p:nvPicPr>
        <p:blipFill rotWithShape="1">
          <a:blip r:embed="rId3">
            <a:alphaModFix amt="51000"/>
          </a:blip>
          <a:srcRect b="-179" l="62240" r="19844" t="179"/>
          <a:stretch/>
        </p:blipFill>
        <p:spPr>
          <a:xfrm rot="-5400000">
            <a:off x="17451777" y="-16319101"/>
            <a:ext cx="3532224" cy="37237228"/>
          </a:xfrm>
          <a:prstGeom prst="rect">
            <a:avLst/>
          </a:prstGeom>
          <a:noFill/>
          <a:ln>
            <a:noFill/>
          </a:ln>
        </p:spPr>
      </p:pic>
      <p:sp>
        <p:nvSpPr>
          <p:cNvPr id="152" name="Google Shape;152;p2"/>
          <p:cNvSpPr/>
          <p:nvPr/>
        </p:nvSpPr>
        <p:spPr>
          <a:xfrm>
            <a:off x="606250" y="3532300"/>
            <a:ext cx="37235400" cy="908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Calibri"/>
              <a:ea typeface="Calibri"/>
              <a:cs typeface="Calibri"/>
              <a:sym typeface="Calibri"/>
            </a:endParaRPr>
          </a:p>
        </p:txBody>
      </p:sp>
      <p:sp>
        <p:nvSpPr>
          <p:cNvPr id="153" name="Google Shape;153;p2"/>
          <p:cNvSpPr/>
          <p:nvPr/>
        </p:nvSpPr>
        <p:spPr>
          <a:xfrm>
            <a:off x="17670625" y="2107175"/>
            <a:ext cx="3694800" cy="1236000"/>
          </a:xfrm>
          <a:prstGeom prst="rect">
            <a:avLst/>
          </a:prstGeom>
          <a:solidFill>
            <a:srgbClr val="FFF2CC">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txBox="1"/>
          <p:nvPr/>
        </p:nvSpPr>
        <p:spPr>
          <a:xfrm>
            <a:off x="4328250" y="852020"/>
            <a:ext cx="30216900" cy="123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314"/>
              <a:buFont typeface="Arial"/>
              <a:buNone/>
            </a:pPr>
            <a:r>
              <a:rPr b="1" i="0" lang="en" sz="8314" u="none" cap="none" strike="noStrike">
                <a:solidFill>
                  <a:srgbClr val="000000"/>
                </a:solidFill>
                <a:latin typeface="Merriweather"/>
                <a:ea typeface="Merriweather"/>
                <a:cs typeface="Merriweather"/>
                <a:sym typeface="Merriweather"/>
              </a:rPr>
              <a:t>Characterizing the roughness of cirrus cloud ice crystals</a:t>
            </a:r>
            <a:endParaRPr b="1" i="0" sz="8314" u="none" cap="none" strike="noStrike">
              <a:solidFill>
                <a:srgbClr val="000000"/>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8314"/>
              <a:buFont typeface="Arial"/>
              <a:buNone/>
            </a:pPr>
            <a:r>
              <a:rPr b="1" i="0" lang="en" sz="8314" u="none" cap="none" strike="noStrike">
                <a:solidFill>
                  <a:srgbClr val="000000"/>
                </a:solidFill>
                <a:latin typeface="Merriweather"/>
                <a:ea typeface="Merriweather"/>
                <a:cs typeface="Merriweather"/>
                <a:sym typeface="Merriweather"/>
              </a:rPr>
              <a:t>Part 2</a:t>
            </a:r>
            <a:endParaRPr b="1" i="0" sz="8314" u="none" cap="none" strike="noStrike">
              <a:solidFill>
                <a:srgbClr val="000000"/>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500"/>
              <a:buFont typeface="Arial"/>
              <a:buNone/>
            </a:pPr>
            <a:r>
              <a:t/>
            </a:r>
            <a:endParaRPr b="1" i="0" sz="500" u="none" cap="none" strike="noStrike">
              <a:solidFill>
                <a:srgbClr val="000000"/>
              </a:solidFill>
              <a:latin typeface="Merriweather"/>
              <a:ea typeface="Merriweather"/>
              <a:cs typeface="Merriweather"/>
              <a:sym typeface="Merriweather"/>
            </a:endParaRPr>
          </a:p>
        </p:txBody>
      </p:sp>
      <p:pic>
        <p:nvPicPr>
          <p:cNvPr descr="A picture containing text, transport, wheel&#10;&#10;Description automatically generated" id="155" name="Google Shape;155;p2"/>
          <p:cNvPicPr preferRelativeResize="0"/>
          <p:nvPr/>
        </p:nvPicPr>
        <p:blipFill rotWithShape="1">
          <a:blip r:embed="rId4">
            <a:alphaModFix/>
          </a:blip>
          <a:srcRect b="0" l="0" r="0" t="0"/>
          <a:stretch/>
        </p:blipFill>
        <p:spPr>
          <a:xfrm>
            <a:off x="34916101" y="597547"/>
            <a:ext cx="2903937" cy="2919111"/>
          </a:xfrm>
          <a:prstGeom prst="rect">
            <a:avLst/>
          </a:prstGeom>
          <a:noFill/>
          <a:ln>
            <a:noFill/>
          </a:ln>
        </p:spPr>
      </p:pic>
      <p:pic>
        <p:nvPicPr>
          <p:cNvPr descr="Text&#10;&#10;Description automatically generated" id="156" name="Google Shape;156;p2"/>
          <p:cNvPicPr preferRelativeResize="0"/>
          <p:nvPr/>
        </p:nvPicPr>
        <p:blipFill rotWithShape="1">
          <a:blip r:embed="rId5">
            <a:alphaModFix/>
          </a:blip>
          <a:srcRect b="9690" l="1437" r="66108" t="7623"/>
          <a:stretch/>
        </p:blipFill>
        <p:spPr>
          <a:xfrm>
            <a:off x="834874" y="774646"/>
            <a:ext cx="2903951" cy="2416304"/>
          </a:xfrm>
          <a:prstGeom prst="rect">
            <a:avLst/>
          </a:prstGeom>
          <a:solidFill>
            <a:srgbClr val="FFFFFF"/>
          </a:solidFill>
          <a:ln>
            <a:noFill/>
          </a:ln>
        </p:spPr>
      </p:pic>
      <p:sp>
        <p:nvSpPr>
          <p:cNvPr id="157" name="Google Shape;157;p2"/>
          <p:cNvSpPr txBox="1"/>
          <p:nvPr/>
        </p:nvSpPr>
        <p:spPr>
          <a:xfrm>
            <a:off x="1862994" y="3614796"/>
            <a:ext cx="35147400" cy="90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300"/>
              <a:buFont typeface="Arial"/>
              <a:buNone/>
            </a:pPr>
            <a:r>
              <a:rPr b="0" i="0" lang="en" sz="5300" u="none" cap="none" strike="noStrike">
                <a:solidFill>
                  <a:srgbClr val="000000"/>
                </a:solidFill>
                <a:latin typeface="Georgia"/>
                <a:ea typeface="Georgia"/>
                <a:cs typeface="Georgia"/>
                <a:sym typeface="Georgia"/>
              </a:rPr>
              <a:t>Rohan Crossland, Tia Böttger, Jake Price, Steven Neshyba; University of Puget Sound, Department of Mathematics</a:t>
            </a:r>
            <a:endParaRPr b="0" i="0" sz="1400" u="none" cap="none" strike="noStrike">
              <a:solidFill>
                <a:srgbClr val="000000"/>
              </a:solidFill>
              <a:latin typeface="Arial"/>
              <a:ea typeface="Arial"/>
              <a:cs typeface="Arial"/>
              <a:sym typeface="Arial"/>
            </a:endParaRPr>
          </a:p>
        </p:txBody>
      </p:sp>
      <p:sp>
        <p:nvSpPr>
          <p:cNvPr id="158" name="Google Shape;158;p2"/>
          <p:cNvSpPr txBox="1"/>
          <p:nvPr/>
        </p:nvSpPr>
        <p:spPr>
          <a:xfrm>
            <a:off x="20734408" y="5128942"/>
            <a:ext cx="3694800" cy="7674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Findings</a:t>
            </a:r>
            <a:endParaRPr b="0" i="0" sz="4600" u="none" cap="none" strike="noStrike">
              <a:solidFill>
                <a:srgbClr val="000000"/>
              </a:solidFill>
              <a:latin typeface="Arial"/>
              <a:ea typeface="Arial"/>
              <a:cs typeface="Arial"/>
              <a:sym typeface="Arial"/>
            </a:endParaRPr>
          </a:p>
        </p:txBody>
      </p:sp>
      <p:pic>
        <p:nvPicPr>
          <p:cNvPr id="159" name="Google Shape;159;p2"/>
          <p:cNvPicPr preferRelativeResize="0"/>
          <p:nvPr/>
        </p:nvPicPr>
        <p:blipFill rotWithShape="1">
          <a:blip r:embed="rId6">
            <a:alphaModFix/>
          </a:blip>
          <a:srcRect b="0" l="0" r="0" t="0"/>
          <a:stretch/>
        </p:blipFill>
        <p:spPr>
          <a:xfrm>
            <a:off x="12324793" y="7027368"/>
            <a:ext cx="2864714" cy="2232077"/>
          </a:xfrm>
          <a:prstGeom prst="rect">
            <a:avLst/>
          </a:prstGeom>
          <a:noFill/>
          <a:ln>
            <a:noFill/>
          </a:ln>
        </p:spPr>
      </p:pic>
      <p:pic>
        <p:nvPicPr>
          <p:cNvPr id="160" name="Google Shape;160;p2"/>
          <p:cNvPicPr preferRelativeResize="0"/>
          <p:nvPr/>
        </p:nvPicPr>
        <p:blipFill rotWithShape="1">
          <a:blip r:embed="rId7">
            <a:alphaModFix/>
          </a:blip>
          <a:srcRect b="0" l="0" r="0" t="0"/>
          <a:stretch/>
        </p:blipFill>
        <p:spPr>
          <a:xfrm>
            <a:off x="15189508" y="7025504"/>
            <a:ext cx="2864663" cy="2232078"/>
          </a:xfrm>
          <a:prstGeom prst="rect">
            <a:avLst/>
          </a:prstGeom>
          <a:noFill/>
          <a:ln>
            <a:noFill/>
          </a:ln>
        </p:spPr>
      </p:pic>
      <p:pic>
        <p:nvPicPr>
          <p:cNvPr id="161" name="Google Shape;161;p2"/>
          <p:cNvPicPr preferRelativeResize="0"/>
          <p:nvPr/>
        </p:nvPicPr>
        <p:blipFill rotWithShape="1">
          <a:blip r:embed="rId8">
            <a:alphaModFix/>
          </a:blip>
          <a:srcRect b="0" l="0" r="0" t="0"/>
          <a:stretch/>
        </p:blipFill>
        <p:spPr>
          <a:xfrm>
            <a:off x="34765778" y="19718768"/>
            <a:ext cx="2864714" cy="2235151"/>
          </a:xfrm>
          <a:prstGeom prst="rect">
            <a:avLst/>
          </a:prstGeom>
          <a:noFill/>
          <a:ln>
            <a:noFill/>
          </a:ln>
        </p:spPr>
      </p:pic>
      <p:sp>
        <p:nvSpPr>
          <p:cNvPr id="162" name="Google Shape;162;p2"/>
          <p:cNvSpPr txBox="1"/>
          <p:nvPr/>
        </p:nvSpPr>
        <p:spPr>
          <a:xfrm>
            <a:off x="14423966" y="6491641"/>
            <a:ext cx="1494600" cy="447600"/>
          </a:xfrm>
          <a:prstGeom prst="rect">
            <a:avLst/>
          </a:prstGeom>
          <a:solidFill>
            <a:srgbClr val="B3C6E7"/>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30 Pa</a:t>
            </a:r>
            <a:endParaRPr b="0" i="0" sz="3200" u="none" cap="none" strike="noStrike">
              <a:solidFill>
                <a:srgbClr val="000000"/>
              </a:solidFill>
              <a:latin typeface="Merriweather"/>
              <a:ea typeface="Merriweather"/>
              <a:cs typeface="Merriweather"/>
              <a:sym typeface="Merriweather"/>
            </a:endParaRPr>
          </a:p>
        </p:txBody>
      </p:sp>
      <p:sp>
        <p:nvSpPr>
          <p:cNvPr id="163" name="Google Shape;163;p2"/>
          <p:cNvSpPr/>
          <p:nvPr/>
        </p:nvSpPr>
        <p:spPr>
          <a:xfrm>
            <a:off x="9183126" y="6140790"/>
            <a:ext cx="3180900" cy="4829100"/>
          </a:xfrm>
          <a:prstGeom prst="rect">
            <a:avLst/>
          </a:prstGeom>
          <a:solidFill>
            <a:srgbClr val="DBEB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 name="Google Shape;164;p2"/>
          <p:cNvSpPr txBox="1"/>
          <p:nvPr/>
        </p:nvSpPr>
        <p:spPr>
          <a:xfrm>
            <a:off x="9390405" y="6793254"/>
            <a:ext cx="2130300" cy="1540200"/>
          </a:xfrm>
          <a:prstGeom prst="rect">
            <a:avLst/>
          </a:prstGeom>
          <a:solidFill>
            <a:srgbClr val="93C7B6"/>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Higher Altitudes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a:t>
            </a:r>
            <a:r>
              <a:rPr b="0" i="0" lang="en" sz="3200" u="none" cap="none" strike="noStrike">
                <a:solidFill>
                  <a:srgbClr val="083C92"/>
                </a:solidFill>
                <a:latin typeface="Merriweather"/>
                <a:ea typeface="Merriweather"/>
                <a:cs typeface="Merriweather"/>
                <a:sym typeface="Merriweather"/>
              </a:rPr>
              <a:t>colder</a:t>
            </a:r>
            <a:r>
              <a:rPr b="0" i="0" lang="en" sz="3200" u="none" cap="none" strike="noStrike">
                <a:solidFill>
                  <a:srgbClr val="000000"/>
                </a:solidFill>
                <a:latin typeface="Merriweather"/>
                <a:ea typeface="Merriweather"/>
                <a:cs typeface="Merriweather"/>
                <a:sym typeface="Merriweather"/>
              </a:rPr>
              <a:t>)</a:t>
            </a:r>
            <a:endParaRPr b="0" i="0" sz="3200" u="none" cap="none" strike="noStrike">
              <a:solidFill>
                <a:srgbClr val="000000"/>
              </a:solidFill>
              <a:latin typeface="Merriweather"/>
              <a:ea typeface="Merriweather"/>
              <a:cs typeface="Merriweather"/>
              <a:sym typeface="Merriweather"/>
            </a:endParaRPr>
          </a:p>
        </p:txBody>
      </p:sp>
      <p:sp>
        <p:nvSpPr>
          <p:cNvPr id="165" name="Google Shape;165;p2"/>
          <p:cNvSpPr txBox="1"/>
          <p:nvPr/>
        </p:nvSpPr>
        <p:spPr>
          <a:xfrm>
            <a:off x="9451240" y="20576580"/>
            <a:ext cx="2130300" cy="1519200"/>
          </a:xfrm>
          <a:prstGeom prst="rect">
            <a:avLst/>
          </a:prstGeom>
          <a:solidFill>
            <a:srgbClr val="93C7B6"/>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Lower Altitudes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a:t>
            </a:r>
            <a:r>
              <a:rPr b="0" i="0" lang="en" sz="3200" u="none" cap="none" strike="noStrike">
                <a:solidFill>
                  <a:srgbClr val="C00000"/>
                </a:solidFill>
                <a:latin typeface="Merriweather"/>
                <a:ea typeface="Merriweather"/>
                <a:cs typeface="Merriweather"/>
                <a:sym typeface="Merriweather"/>
              </a:rPr>
              <a:t>warmer</a:t>
            </a:r>
            <a:r>
              <a:rPr b="0" i="0" lang="en" sz="3200" u="none" cap="none" strike="noStrike">
                <a:solidFill>
                  <a:srgbClr val="000000"/>
                </a:solidFill>
                <a:latin typeface="Merriweather"/>
                <a:ea typeface="Merriweather"/>
                <a:cs typeface="Merriweather"/>
                <a:sym typeface="Merriweather"/>
              </a:rPr>
              <a:t>)</a:t>
            </a:r>
            <a:endParaRPr b="0" i="0" sz="3200" u="none" cap="none" strike="noStrike">
              <a:solidFill>
                <a:srgbClr val="000000"/>
              </a:solidFill>
              <a:latin typeface="Merriweather"/>
              <a:ea typeface="Merriweather"/>
              <a:cs typeface="Merriweather"/>
              <a:sym typeface="Merriweather"/>
            </a:endParaRPr>
          </a:p>
        </p:txBody>
      </p:sp>
      <p:cxnSp>
        <p:nvCxnSpPr>
          <p:cNvPr id="166" name="Google Shape;166;p2"/>
          <p:cNvCxnSpPr/>
          <p:nvPr/>
        </p:nvCxnSpPr>
        <p:spPr>
          <a:xfrm>
            <a:off x="10629988" y="9645382"/>
            <a:ext cx="113100" cy="10139400"/>
          </a:xfrm>
          <a:prstGeom prst="straightConnector1">
            <a:avLst/>
          </a:prstGeom>
          <a:noFill/>
          <a:ln cap="flat" cmpd="sng" w="114300">
            <a:solidFill>
              <a:srgbClr val="595959"/>
            </a:solidFill>
            <a:prstDash val="solid"/>
            <a:round/>
            <a:headEnd len="sm" w="sm" type="none"/>
            <a:tailEnd len="med" w="med" type="triangle"/>
          </a:ln>
        </p:spPr>
      </p:cxnSp>
      <p:sp>
        <p:nvSpPr>
          <p:cNvPr id="167" name="Google Shape;167;p2"/>
          <p:cNvSpPr txBox="1"/>
          <p:nvPr/>
        </p:nvSpPr>
        <p:spPr>
          <a:xfrm rot="-5400000">
            <a:off x="7274695" y="13886546"/>
            <a:ext cx="5232000" cy="700200"/>
          </a:xfrm>
          <a:prstGeom prst="rect">
            <a:avLst/>
          </a:prstGeom>
          <a:solidFill>
            <a:srgbClr val="BDDDD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Merriweather"/>
                <a:ea typeface="Merriweather"/>
                <a:cs typeface="Merriweather"/>
                <a:sym typeface="Merriweather"/>
              </a:rPr>
              <a:t>Increasing Temperature</a:t>
            </a:r>
            <a:endParaRPr b="0" i="0" sz="3000" u="none" cap="none" strike="noStrike">
              <a:solidFill>
                <a:srgbClr val="000000"/>
              </a:solidFill>
              <a:latin typeface="Merriweather"/>
              <a:ea typeface="Merriweather"/>
              <a:cs typeface="Merriweather"/>
              <a:sym typeface="Merriweather"/>
            </a:endParaRPr>
          </a:p>
        </p:txBody>
      </p:sp>
      <p:sp>
        <p:nvSpPr>
          <p:cNvPr id="168" name="Google Shape;168;p2"/>
          <p:cNvSpPr txBox="1"/>
          <p:nvPr/>
        </p:nvSpPr>
        <p:spPr>
          <a:xfrm rot="-5400000">
            <a:off x="11269523" y="7917741"/>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-34.0ºC</a:t>
            </a:r>
            <a:endParaRPr b="0" i="0" sz="2600" u="none" cap="none" strike="noStrike">
              <a:solidFill>
                <a:srgbClr val="000000"/>
              </a:solidFill>
              <a:latin typeface="Merriweather"/>
              <a:ea typeface="Merriweather"/>
              <a:cs typeface="Merriweather"/>
              <a:sym typeface="Merriweather"/>
            </a:endParaRPr>
          </a:p>
        </p:txBody>
      </p:sp>
      <p:sp>
        <p:nvSpPr>
          <p:cNvPr id="169" name="Google Shape;169;p2"/>
          <p:cNvSpPr txBox="1"/>
          <p:nvPr/>
        </p:nvSpPr>
        <p:spPr>
          <a:xfrm rot="-5400000">
            <a:off x="30888964" y="20631580"/>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-23.2ºC</a:t>
            </a:r>
            <a:endParaRPr b="0" i="0" sz="2600" u="none" cap="none" strike="noStrike">
              <a:solidFill>
                <a:srgbClr val="000000"/>
              </a:solidFill>
              <a:latin typeface="Merriweather"/>
              <a:ea typeface="Merriweather"/>
              <a:cs typeface="Merriweather"/>
              <a:sym typeface="Merriweather"/>
            </a:endParaRPr>
          </a:p>
        </p:txBody>
      </p:sp>
      <p:pic>
        <p:nvPicPr>
          <p:cNvPr id="170" name="Google Shape;170;p2"/>
          <p:cNvPicPr preferRelativeResize="0"/>
          <p:nvPr/>
        </p:nvPicPr>
        <p:blipFill rotWithShape="1">
          <a:blip r:embed="rId9">
            <a:alphaModFix/>
          </a:blip>
          <a:srcRect b="0" l="0" r="0" t="0"/>
          <a:stretch/>
        </p:blipFill>
        <p:spPr>
          <a:xfrm>
            <a:off x="31953871" y="19721841"/>
            <a:ext cx="2811907" cy="2232079"/>
          </a:xfrm>
          <a:prstGeom prst="rect">
            <a:avLst/>
          </a:prstGeom>
          <a:noFill/>
          <a:ln>
            <a:noFill/>
          </a:ln>
        </p:spPr>
      </p:pic>
      <p:sp>
        <p:nvSpPr>
          <p:cNvPr id="171" name="Google Shape;171;p2"/>
          <p:cNvSpPr txBox="1"/>
          <p:nvPr/>
        </p:nvSpPr>
        <p:spPr>
          <a:xfrm>
            <a:off x="11723385" y="9602403"/>
            <a:ext cx="2700600" cy="630900"/>
          </a:xfrm>
          <a:prstGeom prst="rect">
            <a:avLst/>
          </a:prstGeom>
          <a:solidFill>
            <a:srgbClr val="D6D6D6"/>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Equilibrium</a:t>
            </a:r>
            <a:endParaRPr b="0" i="0" sz="3500" u="none" cap="none" strike="noStrike">
              <a:solidFill>
                <a:srgbClr val="000000"/>
              </a:solidFill>
              <a:latin typeface="Arial"/>
              <a:ea typeface="Arial"/>
              <a:cs typeface="Arial"/>
              <a:sym typeface="Arial"/>
            </a:endParaRPr>
          </a:p>
        </p:txBody>
      </p:sp>
      <p:sp>
        <p:nvSpPr>
          <p:cNvPr id="172" name="Google Shape;172;p2"/>
          <p:cNvSpPr/>
          <p:nvPr/>
        </p:nvSpPr>
        <p:spPr>
          <a:xfrm>
            <a:off x="12240623" y="9105086"/>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3" name="Google Shape;173;p2"/>
          <p:cNvSpPr/>
          <p:nvPr/>
        </p:nvSpPr>
        <p:spPr>
          <a:xfrm>
            <a:off x="31865832" y="21867174"/>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74" name="Google Shape;174;p2"/>
          <p:cNvPicPr preferRelativeResize="0"/>
          <p:nvPr/>
        </p:nvPicPr>
        <p:blipFill rotWithShape="1">
          <a:blip r:embed="rId10">
            <a:alphaModFix/>
          </a:blip>
          <a:srcRect b="0" l="0" r="0" t="0"/>
          <a:stretch/>
        </p:blipFill>
        <p:spPr>
          <a:xfrm>
            <a:off x="12267165" y="11782700"/>
            <a:ext cx="2864725" cy="2232095"/>
          </a:xfrm>
          <a:prstGeom prst="rect">
            <a:avLst/>
          </a:prstGeom>
          <a:noFill/>
          <a:ln>
            <a:noFill/>
          </a:ln>
        </p:spPr>
      </p:pic>
      <p:pic>
        <p:nvPicPr>
          <p:cNvPr id="175" name="Google Shape;175;p2"/>
          <p:cNvPicPr preferRelativeResize="0"/>
          <p:nvPr/>
        </p:nvPicPr>
        <p:blipFill rotWithShape="1">
          <a:blip r:embed="rId11">
            <a:alphaModFix/>
          </a:blip>
          <a:srcRect b="0" l="0" r="0" t="0"/>
          <a:stretch/>
        </p:blipFill>
        <p:spPr>
          <a:xfrm>
            <a:off x="15123312" y="11780837"/>
            <a:ext cx="2873244" cy="2233936"/>
          </a:xfrm>
          <a:prstGeom prst="rect">
            <a:avLst/>
          </a:prstGeom>
          <a:noFill/>
          <a:ln>
            <a:noFill/>
          </a:ln>
        </p:spPr>
      </p:pic>
      <p:pic>
        <p:nvPicPr>
          <p:cNvPr id="176" name="Google Shape;176;p2"/>
          <p:cNvPicPr preferRelativeResize="0"/>
          <p:nvPr/>
        </p:nvPicPr>
        <p:blipFill rotWithShape="1">
          <a:blip r:embed="rId12">
            <a:alphaModFix/>
          </a:blip>
          <a:srcRect b="0" l="0" r="0" t="0"/>
          <a:stretch/>
        </p:blipFill>
        <p:spPr>
          <a:xfrm>
            <a:off x="18861698" y="10158161"/>
            <a:ext cx="2864714" cy="2232079"/>
          </a:xfrm>
          <a:prstGeom prst="rect">
            <a:avLst/>
          </a:prstGeom>
          <a:noFill/>
          <a:ln>
            <a:noFill/>
          </a:ln>
        </p:spPr>
      </p:pic>
      <p:pic>
        <p:nvPicPr>
          <p:cNvPr id="177" name="Google Shape;177;p2"/>
          <p:cNvPicPr preferRelativeResize="0"/>
          <p:nvPr/>
        </p:nvPicPr>
        <p:blipFill rotWithShape="1">
          <a:blip r:embed="rId13">
            <a:alphaModFix/>
          </a:blip>
          <a:srcRect b="0" l="0" r="0" t="0"/>
          <a:stretch/>
        </p:blipFill>
        <p:spPr>
          <a:xfrm>
            <a:off x="18861698" y="12647711"/>
            <a:ext cx="2837644" cy="2232079"/>
          </a:xfrm>
          <a:prstGeom prst="rect">
            <a:avLst/>
          </a:prstGeom>
          <a:noFill/>
          <a:ln>
            <a:noFill/>
          </a:ln>
        </p:spPr>
      </p:pic>
      <p:pic>
        <p:nvPicPr>
          <p:cNvPr id="178" name="Google Shape;178;p2"/>
          <p:cNvPicPr preferRelativeResize="0"/>
          <p:nvPr/>
        </p:nvPicPr>
        <p:blipFill rotWithShape="1">
          <a:blip r:embed="rId14">
            <a:alphaModFix/>
          </a:blip>
          <a:srcRect b="0" l="0" r="0" t="0"/>
          <a:stretch/>
        </p:blipFill>
        <p:spPr>
          <a:xfrm>
            <a:off x="34794744" y="15144462"/>
            <a:ext cx="2864714" cy="2253819"/>
          </a:xfrm>
          <a:prstGeom prst="rect">
            <a:avLst/>
          </a:prstGeom>
          <a:noFill/>
          <a:ln>
            <a:noFill/>
          </a:ln>
        </p:spPr>
      </p:pic>
      <p:pic>
        <p:nvPicPr>
          <p:cNvPr id="179" name="Google Shape;179;p2"/>
          <p:cNvPicPr preferRelativeResize="0"/>
          <p:nvPr/>
        </p:nvPicPr>
        <p:blipFill rotWithShape="1">
          <a:blip r:embed="rId15">
            <a:alphaModFix/>
          </a:blip>
          <a:srcRect b="0" l="0" r="0" t="0"/>
          <a:stretch/>
        </p:blipFill>
        <p:spPr>
          <a:xfrm>
            <a:off x="25368426" y="12543670"/>
            <a:ext cx="2864714" cy="2232079"/>
          </a:xfrm>
          <a:prstGeom prst="rect">
            <a:avLst/>
          </a:prstGeom>
          <a:noFill/>
          <a:ln>
            <a:noFill/>
          </a:ln>
        </p:spPr>
      </p:pic>
      <p:pic>
        <p:nvPicPr>
          <p:cNvPr id="180" name="Google Shape;180;p2"/>
          <p:cNvPicPr preferRelativeResize="0"/>
          <p:nvPr/>
        </p:nvPicPr>
        <p:blipFill rotWithShape="1">
          <a:blip r:embed="rId16">
            <a:alphaModFix/>
          </a:blip>
          <a:srcRect b="0" l="0" r="0" t="0"/>
          <a:stretch/>
        </p:blipFill>
        <p:spPr>
          <a:xfrm>
            <a:off x="28233127" y="12536102"/>
            <a:ext cx="2864688" cy="2239646"/>
          </a:xfrm>
          <a:prstGeom prst="rect">
            <a:avLst/>
          </a:prstGeom>
          <a:noFill/>
          <a:ln>
            <a:noFill/>
          </a:ln>
        </p:spPr>
      </p:pic>
      <p:pic>
        <p:nvPicPr>
          <p:cNvPr id="181" name="Google Shape;181;p2"/>
          <p:cNvPicPr preferRelativeResize="0"/>
          <p:nvPr/>
        </p:nvPicPr>
        <p:blipFill rotWithShape="1">
          <a:blip r:embed="rId17">
            <a:alphaModFix/>
          </a:blip>
          <a:srcRect b="0" l="0" r="0" t="0"/>
          <a:stretch/>
        </p:blipFill>
        <p:spPr>
          <a:xfrm>
            <a:off x="21696019" y="10158163"/>
            <a:ext cx="2864714" cy="2232077"/>
          </a:xfrm>
          <a:prstGeom prst="rect">
            <a:avLst/>
          </a:prstGeom>
          <a:noFill/>
          <a:ln>
            <a:noFill/>
          </a:ln>
        </p:spPr>
      </p:pic>
      <p:sp>
        <p:nvSpPr>
          <p:cNvPr id="182" name="Google Shape;182;p2"/>
          <p:cNvSpPr txBox="1"/>
          <p:nvPr/>
        </p:nvSpPr>
        <p:spPr>
          <a:xfrm>
            <a:off x="20916549" y="9611159"/>
            <a:ext cx="1494600" cy="447600"/>
          </a:xfrm>
          <a:prstGeom prst="rect">
            <a:avLst/>
          </a:prstGeom>
          <a:solidFill>
            <a:srgbClr val="B3C6E7"/>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50 Pa</a:t>
            </a:r>
            <a:endParaRPr b="0" i="0" sz="3200" u="none" cap="none" strike="noStrike">
              <a:solidFill>
                <a:srgbClr val="000000"/>
              </a:solidFill>
              <a:latin typeface="Merriweather"/>
              <a:ea typeface="Merriweather"/>
              <a:cs typeface="Merriweather"/>
              <a:sym typeface="Merriweather"/>
            </a:endParaRPr>
          </a:p>
        </p:txBody>
      </p:sp>
      <p:sp>
        <p:nvSpPr>
          <p:cNvPr id="183" name="Google Shape;183;p2"/>
          <p:cNvSpPr txBox="1"/>
          <p:nvPr/>
        </p:nvSpPr>
        <p:spPr>
          <a:xfrm>
            <a:off x="27422969" y="11994473"/>
            <a:ext cx="1494600" cy="447600"/>
          </a:xfrm>
          <a:prstGeom prst="rect">
            <a:avLst/>
          </a:prstGeom>
          <a:solidFill>
            <a:srgbClr val="B3C6E7"/>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70 Pa</a:t>
            </a:r>
            <a:endParaRPr b="0" i="0" sz="3200" u="none" cap="none" strike="noStrike">
              <a:solidFill>
                <a:srgbClr val="000000"/>
              </a:solidFill>
              <a:latin typeface="Merriweather"/>
              <a:ea typeface="Merriweather"/>
              <a:cs typeface="Merriweather"/>
              <a:sym typeface="Merriweather"/>
            </a:endParaRPr>
          </a:p>
        </p:txBody>
      </p:sp>
      <p:sp>
        <p:nvSpPr>
          <p:cNvPr id="184" name="Google Shape;184;p2"/>
          <p:cNvSpPr txBox="1"/>
          <p:nvPr/>
        </p:nvSpPr>
        <p:spPr>
          <a:xfrm>
            <a:off x="33797838" y="14595243"/>
            <a:ext cx="1494600" cy="447600"/>
          </a:xfrm>
          <a:prstGeom prst="rect">
            <a:avLst/>
          </a:prstGeom>
          <a:solidFill>
            <a:srgbClr val="B3C6E7"/>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90 Pa</a:t>
            </a:r>
            <a:endParaRPr b="0" i="0" sz="3200" u="none" cap="none" strike="noStrike">
              <a:solidFill>
                <a:srgbClr val="000000"/>
              </a:solidFill>
              <a:latin typeface="Merriweather"/>
              <a:ea typeface="Merriweather"/>
              <a:cs typeface="Merriweather"/>
              <a:sym typeface="Merriweather"/>
            </a:endParaRPr>
          </a:p>
        </p:txBody>
      </p:sp>
      <p:sp>
        <p:nvSpPr>
          <p:cNvPr id="185" name="Google Shape;185;p2"/>
          <p:cNvSpPr txBox="1"/>
          <p:nvPr/>
        </p:nvSpPr>
        <p:spPr>
          <a:xfrm rot="-5400000">
            <a:off x="11217161" y="12705746"/>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-30.8ºC</a:t>
            </a:r>
            <a:endParaRPr b="0" i="0" sz="2600" u="none" cap="none" strike="noStrike">
              <a:solidFill>
                <a:srgbClr val="000000"/>
              </a:solidFill>
              <a:latin typeface="Merriweather"/>
              <a:ea typeface="Merriweather"/>
              <a:cs typeface="Merriweather"/>
              <a:sym typeface="Merriweather"/>
            </a:endParaRPr>
          </a:p>
        </p:txBody>
      </p:sp>
      <p:sp>
        <p:nvSpPr>
          <p:cNvPr id="186" name="Google Shape;186;p2"/>
          <p:cNvSpPr txBox="1"/>
          <p:nvPr/>
        </p:nvSpPr>
        <p:spPr>
          <a:xfrm rot="-5400000">
            <a:off x="17789294" y="11050417"/>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-32.6ºC</a:t>
            </a:r>
            <a:endParaRPr b="0" i="0" sz="2600" u="none" cap="none" strike="noStrike">
              <a:solidFill>
                <a:srgbClr val="000000"/>
              </a:solidFill>
              <a:latin typeface="Merriweather"/>
              <a:ea typeface="Merriweather"/>
              <a:cs typeface="Merriweather"/>
              <a:sym typeface="Merriweather"/>
            </a:endParaRPr>
          </a:p>
        </p:txBody>
      </p:sp>
      <p:sp>
        <p:nvSpPr>
          <p:cNvPr id="187" name="Google Shape;187;p2"/>
          <p:cNvSpPr txBox="1"/>
          <p:nvPr/>
        </p:nvSpPr>
        <p:spPr>
          <a:xfrm rot="-5400000">
            <a:off x="17803476" y="13512048"/>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-29.0ºC</a:t>
            </a:r>
            <a:endParaRPr b="0" i="0" sz="2600" u="none" cap="none" strike="noStrike">
              <a:solidFill>
                <a:srgbClr val="000000"/>
              </a:solidFill>
              <a:latin typeface="Merriweather"/>
              <a:ea typeface="Merriweather"/>
              <a:cs typeface="Merriweather"/>
              <a:sym typeface="Merriweather"/>
            </a:endParaRPr>
          </a:p>
        </p:txBody>
      </p:sp>
      <p:sp>
        <p:nvSpPr>
          <p:cNvPr id="188" name="Google Shape;188;p2"/>
          <p:cNvSpPr txBox="1"/>
          <p:nvPr/>
        </p:nvSpPr>
        <p:spPr>
          <a:xfrm rot="-5400000">
            <a:off x="24324963" y="13450682"/>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-30.5ºC</a:t>
            </a:r>
            <a:endParaRPr b="0" i="0" sz="2600" u="none" cap="none" strike="noStrike">
              <a:solidFill>
                <a:srgbClr val="000000"/>
              </a:solidFill>
              <a:latin typeface="Merriweather"/>
              <a:ea typeface="Merriweather"/>
              <a:cs typeface="Merriweather"/>
              <a:sym typeface="Merriweather"/>
            </a:endParaRPr>
          </a:p>
        </p:txBody>
      </p:sp>
      <p:sp>
        <p:nvSpPr>
          <p:cNvPr id="189" name="Google Shape;189;p2"/>
          <p:cNvSpPr txBox="1"/>
          <p:nvPr/>
        </p:nvSpPr>
        <p:spPr>
          <a:xfrm rot="-5400000">
            <a:off x="24324963" y="15957522"/>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-27.0ºC</a:t>
            </a:r>
            <a:endParaRPr b="0" i="0" sz="2600" u="none" cap="none" strike="noStrike">
              <a:solidFill>
                <a:srgbClr val="000000"/>
              </a:solidFill>
              <a:latin typeface="Merriweather"/>
              <a:ea typeface="Merriweather"/>
              <a:cs typeface="Merriweather"/>
              <a:sym typeface="Merriweather"/>
            </a:endParaRPr>
          </a:p>
        </p:txBody>
      </p:sp>
      <p:sp>
        <p:nvSpPr>
          <p:cNvPr id="190" name="Google Shape;190;p2"/>
          <p:cNvSpPr txBox="1"/>
          <p:nvPr/>
        </p:nvSpPr>
        <p:spPr>
          <a:xfrm rot="-5400000">
            <a:off x="30888964" y="16044475"/>
            <a:ext cx="1494600" cy="447600"/>
          </a:xfrm>
          <a:prstGeom prst="rect">
            <a:avLst/>
          </a:prstGeom>
          <a:solidFill>
            <a:srgbClr val="BDDDD2"/>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Merriweather"/>
                <a:ea typeface="Merriweather"/>
                <a:cs typeface="Merriweather"/>
                <a:sym typeface="Merriweather"/>
              </a:rPr>
              <a:t>-26.9ºC</a:t>
            </a:r>
            <a:endParaRPr b="0" i="0" sz="2600" u="none" cap="none" strike="noStrike">
              <a:solidFill>
                <a:srgbClr val="000000"/>
              </a:solidFill>
              <a:latin typeface="Merriweather"/>
              <a:ea typeface="Merriweather"/>
              <a:cs typeface="Merriweather"/>
              <a:sym typeface="Merriweather"/>
            </a:endParaRPr>
          </a:p>
        </p:txBody>
      </p:sp>
      <p:pic>
        <p:nvPicPr>
          <p:cNvPr id="191" name="Google Shape;191;p2"/>
          <p:cNvPicPr preferRelativeResize="0"/>
          <p:nvPr/>
        </p:nvPicPr>
        <p:blipFill rotWithShape="1">
          <a:blip r:embed="rId18">
            <a:alphaModFix/>
          </a:blip>
          <a:srcRect b="0" l="0" r="0" t="0"/>
          <a:stretch/>
        </p:blipFill>
        <p:spPr>
          <a:xfrm>
            <a:off x="25402572" y="15047266"/>
            <a:ext cx="2864725" cy="2274006"/>
          </a:xfrm>
          <a:prstGeom prst="rect">
            <a:avLst/>
          </a:prstGeom>
          <a:noFill/>
          <a:ln>
            <a:noFill/>
          </a:ln>
        </p:spPr>
      </p:pic>
      <p:pic>
        <p:nvPicPr>
          <p:cNvPr id="192" name="Google Shape;192;p2"/>
          <p:cNvPicPr preferRelativeResize="0"/>
          <p:nvPr/>
        </p:nvPicPr>
        <p:blipFill rotWithShape="1">
          <a:blip r:embed="rId19">
            <a:alphaModFix/>
          </a:blip>
          <a:srcRect b="0" l="0" r="0" t="0"/>
          <a:stretch/>
        </p:blipFill>
        <p:spPr>
          <a:xfrm>
            <a:off x="28262369" y="15052379"/>
            <a:ext cx="2874570" cy="2262343"/>
          </a:xfrm>
          <a:prstGeom prst="rect">
            <a:avLst/>
          </a:prstGeom>
          <a:noFill/>
          <a:ln>
            <a:noFill/>
          </a:ln>
        </p:spPr>
      </p:pic>
      <p:pic>
        <p:nvPicPr>
          <p:cNvPr id="193" name="Google Shape;193;p2"/>
          <p:cNvPicPr preferRelativeResize="0"/>
          <p:nvPr/>
        </p:nvPicPr>
        <p:blipFill rotWithShape="1">
          <a:blip r:embed="rId20">
            <a:alphaModFix/>
          </a:blip>
          <a:srcRect b="0" l="0" r="0" t="0"/>
          <a:stretch/>
        </p:blipFill>
        <p:spPr>
          <a:xfrm>
            <a:off x="31953871" y="15127163"/>
            <a:ext cx="2861087" cy="2271119"/>
          </a:xfrm>
          <a:prstGeom prst="rect">
            <a:avLst/>
          </a:prstGeom>
          <a:noFill/>
          <a:ln>
            <a:noFill/>
          </a:ln>
        </p:spPr>
      </p:pic>
      <p:sp>
        <p:nvSpPr>
          <p:cNvPr id="194" name="Google Shape;194;p2"/>
          <p:cNvSpPr/>
          <p:nvPr/>
        </p:nvSpPr>
        <p:spPr>
          <a:xfrm>
            <a:off x="18764074" y="12275940"/>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 name="Google Shape;195;p2"/>
          <p:cNvSpPr/>
          <p:nvPr/>
        </p:nvSpPr>
        <p:spPr>
          <a:xfrm>
            <a:off x="12137954" y="13942511"/>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 name="Google Shape;196;p2"/>
          <p:cNvSpPr/>
          <p:nvPr/>
        </p:nvSpPr>
        <p:spPr>
          <a:xfrm>
            <a:off x="18774576" y="14841690"/>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7" name="Google Shape;197;p2"/>
          <p:cNvSpPr/>
          <p:nvPr/>
        </p:nvSpPr>
        <p:spPr>
          <a:xfrm>
            <a:off x="25296063" y="17206972"/>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8" name="Google Shape;198;p2"/>
          <p:cNvSpPr/>
          <p:nvPr/>
        </p:nvSpPr>
        <p:spPr>
          <a:xfrm>
            <a:off x="31865832" y="17233422"/>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9" name="Google Shape;199;p2"/>
          <p:cNvSpPr/>
          <p:nvPr/>
        </p:nvSpPr>
        <p:spPr>
          <a:xfrm>
            <a:off x="25272067" y="14590863"/>
            <a:ext cx="228600" cy="2286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0" name="Google Shape;200;p2"/>
          <p:cNvSpPr txBox="1"/>
          <p:nvPr/>
        </p:nvSpPr>
        <p:spPr>
          <a:xfrm>
            <a:off x="16490774" y="7336596"/>
            <a:ext cx="1241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0.151</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0.327</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0.461</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4</a:t>
            </a:r>
            <a:r>
              <a:rPr b="0" i="0" lang="en" sz="1400" u="none" cap="none" strike="noStrike">
                <a:solidFill>
                  <a:srgbClr val="000000"/>
                </a:solidFill>
                <a:latin typeface="Verdana"/>
                <a:ea typeface="Verdana"/>
                <a:cs typeface="Verdana"/>
                <a:sym typeface="Verdana"/>
              </a:rPr>
              <a:t> = 0.982</a:t>
            </a:r>
            <a:endParaRPr b="0" i="0" sz="1400" u="none" cap="none" strike="noStrike">
              <a:solidFill>
                <a:srgbClr val="000000"/>
              </a:solidFill>
              <a:latin typeface="Verdana"/>
              <a:ea typeface="Verdana"/>
              <a:cs typeface="Verdana"/>
              <a:sym typeface="Verdana"/>
            </a:endParaRPr>
          </a:p>
        </p:txBody>
      </p:sp>
      <p:sp>
        <p:nvSpPr>
          <p:cNvPr id="201" name="Google Shape;201;p2"/>
          <p:cNvSpPr txBox="1"/>
          <p:nvPr/>
        </p:nvSpPr>
        <p:spPr>
          <a:xfrm>
            <a:off x="16493758" y="12113022"/>
            <a:ext cx="124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0.155</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0.324</a:t>
            </a:r>
            <a:endParaRPr b="0" i="0" sz="1400" u="none" cap="none" strike="noStrike">
              <a:solidFill>
                <a:srgbClr val="000000"/>
              </a:solidFill>
              <a:latin typeface="Verdana"/>
              <a:ea typeface="Verdana"/>
              <a:cs typeface="Verdana"/>
              <a:sym typeface="Verdana"/>
            </a:endParaRPr>
          </a:p>
        </p:txBody>
      </p:sp>
      <p:sp>
        <p:nvSpPr>
          <p:cNvPr id="202" name="Google Shape;202;p2"/>
          <p:cNvSpPr txBox="1"/>
          <p:nvPr/>
        </p:nvSpPr>
        <p:spPr>
          <a:xfrm>
            <a:off x="23054558" y="10481545"/>
            <a:ext cx="1164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0.101</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0.202</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0.226</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4</a:t>
            </a:r>
            <a:r>
              <a:rPr b="0" i="0" lang="en" sz="1400" u="none" cap="none" strike="noStrike">
                <a:solidFill>
                  <a:srgbClr val="000000"/>
                </a:solidFill>
                <a:latin typeface="Verdana"/>
                <a:ea typeface="Verdana"/>
                <a:cs typeface="Verdana"/>
                <a:sym typeface="Verdana"/>
              </a:rPr>
              <a:t> = 0.303</a:t>
            </a:r>
            <a:endParaRPr b="0" i="0" sz="1400" u="none" cap="none" strike="noStrike">
              <a:solidFill>
                <a:srgbClr val="000000"/>
              </a:solidFill>
              <a:latin typeface="Verdana"/>
              <a:ea typeface="Verdana"/>
              <a:cs typeface="Verdana"/>
              <a:sym typeface="Verdana"/>
            </a:endParaRPr>
          </a:p>
        </p:txBody>
      </p:sp>
      <p:sp>
        <p:nvSpPr>
          <p:cNvPr id="203" name="Google Shape;203;p2"/>
          <p:cNvSpPr txBox="1"/>
          <p:nvPr/>
        </p:nvSpPr>
        <p:spPr>
          <a:xfrm>
            <a:off x="29557367" y="12877014"/>
            <a:ext cx="1215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0.076</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0.192</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0.276</a:t>
            </a:r>
            <a:endParaRPr b="0" i="0" sz="1400" u="none" cap="none" strike="noStrike">
              <a:solidFill>
                <a:srgbClr val="000000"/>
              </a:solidFill>
              <a:latin typeface="Verdana"/>
              <a:ea typeface="Verdana"/>
              <a:cs typeface="Verdana"/>
              <a:sym typeface="Verdana"/>
            </a:endParaRPr>
          </a:p>
        </p:txBody>
      </p:sp>
      <p:sp>
        <p:nvSpPr>
          <p:cNvPr id="204" name="Google Shape;204;p2"/>
          <p:cNvSpPr txBox="1"/>
          <p:nvPr/>
        </p:nvSpPr>
        <p:spPr>
          <a:xfrm>
            <a:off x="29557367" y="15434022"/>
            <a:ext cx="1215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0.079</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0.116</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0.187</a:t>
            </a:r>
            <a:endParaRPr b="0" i="0" sz="1400" u="none" cap="none" strike="noStrike">
              <a:solidFill>
                <a:srgbClr val="000000"/>
              </a:solidFill>
              <a:latin typeface="Verdana"/>
              <a:ea typeface="Verdana"/>
              <a:cs typeface="Verdana"/>
              <a:sym typeface="Verdana"/>
            </a:endParaRPr>
          </a:p>
        </p:txBody>
      </p:sp>
      <p:sp>
        <p:nvSpPr>
          <p:cNvPr id="205" name="Google Shape;205;p2"/>
          <p:cNvSpPr txBox="1"/>
          <p:nvPr/>
        </p:nvSpPr>
        <p:spPr>
          <a:xfrm>
            <a:off x="36097299" y="15520975"/>
            <a:ext cx="1215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0.058</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0.090</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0.134</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4</a:t>
            </a:r>
            <a:r>
              <a:rPr b="0" i="0" lang="en" sz="1400" u="none" cap="none" strike="noStrike">
                <a:solidFill>
                  <a:srgbClr val="000000"/>
                </a:solidFill>
                <a:latin typeface="Verdana"/>
                <a:ea typeface="Verdana"/>
                <a:cs typeface="Verdana"/>
                <a:sym typeface="Verdana"/>
              </a:rPr>
              <a:t> = 0.221</a:t>
            </a:r>
            <a:endParaRPr b="0" i="0" sz="1400" u="none" cap="none" strike="noStrike">
              <a:solidFill>
                <a:srgbClr val="000000"/>
              </a:solidFill>
              <a:latin typeface="Verdana"/>
              <a:ea typeface="Verdana"/>
              <a:cs typeface="Verdana"/>
              <a:sym typeface="Verdana"/>
            </a:endParaRPr>
          </a:p>
        </p:txBody>
      </p:sp>
      <p:sp>
        <p:nvSpPr>
          <p:cNvPr id="206" name="Google Shape;206;p2"/>
          <p:cNvSpPr txBox="1"/>
          <p:nvPr/>
        </p:nvSpPr>
        <p:spPr>
          <a:xfrm>
            <a:off x="36097299" y="20041579"/>
            <a:ext cx="1215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0.062</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0.093</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3</a:t>
            </a:r>
            <a:r>
              <a:rPr b="0" i="0" lang="en" sz="1400" u="none" cap="none" strike="noStrike">
                <a:solidFill>
                  <a:srgbClr val="000000"/>
                </a:solidFill>
                <a:latin typeface="Verdana"/>
                <a:ea typeface="Verdana"/>
                <a:cs typeface="Verdana"/>
                <a:sym typeface="Verdana"/>
              </a:rPr>
              <a:t> = 0.142</a:t>
            </a:r>
            <a:endParaRPr b="0" i="0" sz="1400" u="none" cap="none" strike="noStrike">
              <a:solidFill>
                <a:srgbClr val="000000"/>
              </a:solidFill>
              <a:latin typeface="Verdana"/>
              <a:ea typeface="Verdana"/>
              <a:cs typeface="Verdana"/>
              <a:sym typeface="Verdana"/>
            </a:endParaRPr>
          </a:p>
        </p:txBody>
      </p:sp>
      <p:sp>
        <p:nvSpPr>
          <p:cNvPr id="207" name="Google Shape;207;p2"/>
          <p:cNvSpPr txBox="1"/>
          <p:nvPr/>
        </p:nvSpPr>
        <p:spPr>
          <a:xfrm>
            <a:off x="18201402" y="6125191"/>
            <a:ext cx="12963900" cy="2952300"/>
          </a:xfrm>
          <a:prstGeom prst="rect">
            <a:avLst/>
          </a:prstGeom>
          <a:noFill/>
          <a:ln>
            <a:noFill/>
          </a:ln>
        </p:spPr>
        <p:txBody>
          <a:bodyPr anchorCtr="0" anchor="t" bIns="91425" lIns="91425" spcFirstLastPara="1" rIns="91425" wrap="square" tIns="91425">
            <a:noAutofit/>
          </a:bodyPr>
          <a:lstStyle/>
          <a:p>
            <a:pPr indent="-387350" lvl="0" marL="457200" marR="0" rtl="0" algn="just">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Each column contains two images of the same crystal at the same pressure. The image on top was taken during crystal growth, while the one on the bottom was taken during ablation.</a:t>
            </a:r>
            <a:endParaRPr b="0" i="0" sz="1400" u="none" cap="none" strike="noStrike">
              <a:solidFill>
                <a:srgbClr val="000000"/>
              </a:solidFill>
              <a:latin typeface="Arial"/>
              <a:ea typeface="Arial"/>
              <a:cs typeface="Arial"/>
              <a:sym typeface="Arial"/>
            </a:endParaRPr>
          </a:p>
          <a:p>
            <a:pPr indent="-228600" lvl="0" marL="457200" marR="0" rtl="0" algn="just">
              <a:lnSpc>
                <a:spcPct val="100000"/>
              </a:lnSpc>
              <a:spcBef>
                <a:spcPts val="0"/>
              </a:spcBef>
              <a:spcAft>
                <a:spcPts val="0"/>
              </a:spcAft>
              <a:buClr>
                <a:srgbClr val="000000"/>
              </a:buClr>
              <a:buSzPts val="2500"/>
              <a:buFont typeface="Merriweather"/>
              <a:buNone/>
            </a:pPr>
            <a:r>
              <a:t/>
            </a:r>
            <a:endParaRPr b="0" i="0" sz="1000" u="none" cap="none" strike="noStrike">
              <a:solidFill>
                <a:srgbClr val="000000"/>
              </a:solidFill>
              <a:latin typeface="Verdana"/>
              <a:ea typeface="Verdana"/>
              <a:cs typeface="Verdana"/>
              <a:sym typeface="Verdana"/>
            </a:endParaRPr>
          </a:p>
          <a:p>
            <a:pPr indent="-387350" lvl="0" marL="457200" marR="0" rtl="0" algn="just">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Roughness is analyzed within the box drawn on the crystal. </a:t>
            </a:r>
            <a:endParaRPr b="0" i="0" sz="1400" u="none" cap="none" strike="noStrike">
              <a:solidFill>
                <a:srgbClr val="000000"/>
              </a:solidFill>
              <a:latin typeface="Arial"/>
              <a:ea typeface="Arial"/>
              <a:cs typeface="Arial"/>
              <a:sym typeface="Arial"/>
            </a:endParaRPr>
          </a:p>
          <a:p>
            <a:pPr indent="-228600" lvl="0" marL="457200" marR="0" rtl="0" algn="just">
              <a:lnSpc>
                <a:spcPct val="100000"/>
              </a:lnSpc>
              <a:spcBef>
                <a:spcPts val="0"/>
              </a:spcBef>
              <a:spcAft>
                <a:spcPts val="0"/>
              </a:spcAft>
              <a:buClr>
                <a:srgbClr val="000000"/>
              </a:buClr>
              <a:buSzPts val="2500"/>
              <a:buFont typeface="Merriweather"/>
              <a:buNone/>
            </a:pPr>
            <a:r>
              <a:t/>
            </a:r>
            <a:endParaRPr b="0" i="0" sz="1000" u="none" cap="none" strike="noStrike">
              <a:solidFill>
                <a:srgbClr val="000000"/>
              </a:solidFill>
              <a:latin typeface="Verdana"/>
              <a:ea typeface="Verdana"/>
              <a:cs typeface="Verdana"/>
              <a:sym typeface="Verdana"/>
            </a:endParaRPr>
          </a:p>
          <a:p>
            <a:pPr indent="-387350" lvl="0" marL="457200" marR="0" rtl="0" algn="just">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The temperature dependence of growth and ablation is consistent with the expected Clausius-Clapeyron relationship.</a:t>
            </a:r>
            <a:endParaRPr b="0" i="0" sz="1400" u="none" cap="none" strike="noStrike">
              <a:solidFill>
                <a:srgbClr val="000000"/>
              </a:solidFill>
              <a:latin typeface="Arial"/>
              <a:ea typeface="Arial"/>
              <a:cs typeface="Arial"/>
              <a:sym typeface="Arial"/>
            </a:endParaRPr>
          </a:p>
          <a:p>
            <a:pPr indent="0" lvl="0" marL="6985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Verdana"/>
              <a:ea typeface="Verdana"/>
              <a:cs typeface="Verdana"/>
              <a:sym typeface="Verdana"/>
            </a:endParaRPr>
          </a:p>
          <a:p>
            <a:pPr indent="-228600" lvl="0" marL="457200" marR="0" rtl="0" algn="just">
              <a:lnSpc>
                <a:spcPct val="100000"/>
              </a:lnSpc>
              <a:spcBef>
                <a:spcPts val="0"/>
              </a:spcBef>
              <a:spcAft>
                <a:spcPts val="0"/>
              </a:spcAft>
              <a:buClr>
                <a:srgbClr val="000000"/>
              </a:buClr>
              <a:buSzPts val="2500"/>
              <a:buFont typeface="Merriweather"/>
              <a:buNone/>
            </a:pPr>
            <a:r>
              <a:t/>
            </a:r>
            <a:endParaRPr b="0" i="0" sz="3000" u="none" cap="none" strike="noStrike">
              <a:solidFill>
                <a:srgbClr val="000000"/>
              </a:solidFill>
              <a:latin typeface="Verdana"/>
              <a:ea typeface="Verdana"/>
              <a:cs typeface="Verdana"/>
              <a:sym typeface="Verdana"/>
            </a:endParaRPr>
          </a:p>
          <a:p>
            <a:pPr indent="-228600" lvl="0" marL="457200" marR="0" rtl="0" algn="just">
              <a:lnSpc>
                <a:spcPct val="100000"/>
              </a:lnSpc>
              <a:spcBef>
                <a:spcPts val="0"/>
              </a:spcBef>
              <a:spcAft>
                <a:spcPts val="0"/>
              </a:spcAft>
              <a:buClr>
                <a:srgbClr val="000000"/>
              </a:buClr>
              <a:buSzPts val="2500"/>
              <a:buFont typeface="Merriweather"/>
              <a:buNone/>
            </a:pPr>
            <a:r>
              <a:t/>
            </a:r>
            <a:endParaRPr b="0" i="0" sz="3000" u="none" cap="none" strike="noStrike">
              <a:solidFill>
                <a:srgbClr val="000000"/>
              </a:solidFill>
              <a:latin typeface="Verdana"/>
              <a:ea typeface="Verdana"/>
              <a:cs typeface="Verdana"/>
              <a:sym typeface="Verdana"/>
            </a:endParaRPr>
          </a:p>
        </p:txBody>
      </p:sp>
      <p:pic>
        <p:nvPicPr>
          <p:cNvPr id="208" name="Google Shape;208;p2"/>
          <p:cNvPicPr preferRelativeResize="0"/>
          <p:nvPr/>
        </p:nvPicPr>
        <p:blipFill rotWithShape="1">
          <a:blip r:embed="rId21">
            <a:alphaModFix/>
          </a:blip>
          <a:srcRect b="21835" l="8265" r="1894" t="6242"/>
          <a:stretch/>
        </p:blipFill>
        <p:spPr>
          <a:xfrm>
            <a:off x="12888491" y="16529382"/>
            <a:ext cx="8970319" cy="5424539"/>
          </a:xfrm>
          <a:prstGeom prst="rect">
            <a:avLst/>
          </a:prstGeom>
          <a:noFill/>
          <a:ln>
            <a:noFill/>
          </a:ln>
        </p:spPr>
      </p:pic>
      <p:sp>
        <p:nvSpPr>
          <p:cNvPr id="209" name="Google Shape;209;p2"/>
          <p:cNvSpPr txBox="1"/>
          <p:nvPr/>
        </p:nvSpPr>
        <p:spPr>
          <a:xfrm>
            <a:off x="22013255" y="19311119"/>
            <a:ext cx="57846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Verdana"/>
                <a:ea typeface="Verdana"/>
                <a:cs typeface="Verdana"/>
                <a:sym typeface="Verdana"/>
              </a:rPr>
              <a:t>Fig 7: </a:t>
            </a:r>
            <a:r>
              <a:rPr b="0" i="0" lang="en" sz="2800" u="none" cap="none" strike="noStrike">
                <a:solidFill>
                  <a:srgbClr val="000000"/>
                </a:solidFill>
                <a:latin typeface="Verdana"/>
                <a:ea typeface="Verdana"/>
                <a:cs typeface="Verdana"/>
                <a:sym typeface="Verdana"/>
              </a:rPr>
              <a:t>3D image showing the changing conditions of cirrus clouds. As gravity carries ice crystals from higher to lower elevation (shown in streaks), temperatures increase.</a:t>
            </a:r>
            <a:endParaRPr b="1" i="0" sz="2800" u="none" cap="none" strike="noStrike">
              <a:solidFill>
                <a:srgbClr val="000000"/>
              </a:solidFill>
              <a:latin typeface="Verdana"/>
              <a:ea typeface="Verdana"/>
              <a:cs typeface="Verdana"/>
              <a:sym typeface="Verdana"/>
            </a:endParaRPr>
          </a:p>
        </p:txBody>
      </p:sp>
      <p:sp>
        <p:nvSpPr>
          <p:cNvPr id="210" name="Google Shape;210;p2"/>
          <p:cNvSpPr txBox="1"/>
          <p:nvPr/>
        </p:nvSpPr>
        <p:spPr>
          <a:xfrm>
            <a:off x="21987855" y="18575608"/>
            <a:ext cx="4488600" cy="6309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View with 3D glasses!</a:t>
            </a:r>
            <a:endParaRPr b="0" i="0" sz="3500" u="none" cap="none" strike="noStrike">
              <a:solidFill>
                <a:srgbClr val="000000"/>
              </a:solidFill>
              <a:latin typeface="Georgia"/>
              <a:ea typeface="Georgia"/>
              <a:cs typeface="Georgia"/>
              <a:sym typeface="Georgia"/>
            </a:endParaRPr>
          </a:p>
        </p:txBody>
      </p:sp>
      <p:sp>
        <p:nvSpPr>
          <p:cNvPr id="211" name="Google Shape;211;p2"/>
          <p:cNvSpPr txBox="1"/>
          <p:nvPr/>
        </p:nvSpPr>
        <p:spPr>
          <a:xfrm rot="-5400000">
            <a:off x="10827976" y="18937941"/>
            <a:ext cx="4192800" cy="589500"/>
          </a:xfrm>
          <a:prstGeom prst="rect">
            <a:avLst/>
          </a:prstGeom>
          <a:solidFill>
            <a:srgbClr val="BDDDD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0" i="0" lang="en" sz="2500" u="none" cap="none" strike="noStrike">
                <a:solidFill>
                  <a:srgbClr val="000000"/>
                </a:solidFill>
                <a:latin typeface="Merriweather"/>
                <a:ea typeface="Merriweather"/>
                <a:cs typeface="Merriweather"/>
                <a:sym typeface="Merriweather"/>
              </a:rPr>
              <a:t>Increasing Temperature</a:t>
            </a:r>
            <a:endParaRPr b="0" i="0" sz="2500" u="none" cap="none" strike="noStrike">
              <a:solidFill>
                <a:srgbClr val="000000"/>
              </a:solidFill>
              <a:latin typeface="Merriweather"/>
              <a:ea typeface="Merriweather"/>
              <a:cs typeface="Merriweather"/>
              <a:sym typeface="Merriweather"/>
            </a:endParaRPr>
          </a:p>
        </p:txBody>
      </p:sp>
      <p:sp>
        <p:nvSpPr>
          <p:cNvPr id="212" name="Google Shape;212;p2"/>
          <p:cNvSpPr txBox="1"/>
          <p:nvPr/>
        </p:nvSpPr>
        <p:spPr>
          <a:xfrm>
            <a:off x="12629625" y="21651554"/>
            <a:ext cx="2817900" cy="520500"/>
          </a:xfrm>
          <a:prstGeom prst="rect">
            <a:avLst/>
          </a:prstGeom>
          <a:solidFill>
            <a:srgbClr val="93C7B6"/>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2500" u="none" cap="none" strike="noStrike">
                <a:solidFill>
                  <a:srgbClr val="000000"/>
                </a:solidFill>
                <a:latin typeface="Merriweather"/>
                <a:ea typeface="Merriweather"/>
                <a:cs typeface="Merriweather"/>
                <a:sym typeface="Merriweather"/>
              </a:rPr>
              <a:t>Lower Altitudes</a:t>
            </a:r>
            <a:endParaRPr b="0" i="0" sz="2500" u="none" cap="none" strike="noStrike">
              <a:solidFill>
                <a:srgbClr val="000000"/>
              </a:solidFill>
              <a:latin typeface="Merriweather"/>
              <a:ea typeface="Merriweather"/>
              <a:cs typeface="Merriweather"/>
              <a:sym typeface="Merriweather"/>
            </a:endParaRPr>
          </a:p>
        </p:txBody>
      </p:sp>
      <p:sp>
        <p:nvSpPr>
          <p:cNvPr id="213" name="Google Shape;213;p2"/>
          <p:cNvSpPr txBox="1"/>
          <p:nvPr/>
        </p:nvSpPr>
        <p:spPr>
          <a:xfrm>
            <a:off x="12612966" y="16307611"/>
            <a:ext cx="2763300" cy="525300"/>
          </a:xfrm>
          <a:prstGeom prst="rect">
            <a:avLst/>
          </a:prstGeom>
          <a:solidFill>
            <a:srgbClr val="93C7B6"/>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2500" u="none" cap="none" strike="noStrike">
                <a:solidFill>
                  <a:srgbClr val="000000"/>
                </a:solidFill>
                <a:latin typeface="Merriweather"/>
                <a:ea typeface="Merriweather"/>
                <a:cs typeface="Merriweather"/>
                <a:sym typeface="Merriweather"/>
              </a:rPr>
              <a:t>Higher Altitudes</a:t>
            </a:r>
            <a:endParaRPr b="0" i="0" sz="2500" u="none" cap="none" strike="noStrike">
              <a:solidFill>
                <a:srgbClr val="000000"/>
              </a:solidFill>
              <a:latin typeface="Merriweather"/>
              <a:ea typeface="Merriweather"/>
              <a:cs typeface="Merriweather"/>
              <a:sym typeface="Merriweather"/>
            </a:endParaRPr>
          </a:p>
        </p:txBody>
      </p:sp>
      <p:cxnSp>
        <p:nvCxnSpPr>
          <p:cNvPr id="214" name="Google Shape;214;p2"/>
          <p:cNvCxnSpPr/>
          <p:nvPr/>
        </p:nvCxnSpPr>
        <p:spPr>
          <a:xfrm flipH="1">
            <a:off x="13397576" y="17932648"/>
            <a:ext cx="5400" cy="2757000"/>
          </a:xfrm>
          <a:prstGeom prst="straightConnector1">
            <a:avLst/>
          </a:prstGeom>
          <a:noFill/>
          <a:ln cap="flat" cmpd="sng" w="76200">
            <a:solidFill>
              <a:srgbClr val="3F3F3F"/>
            </a:solidFill>
            <a:prstDash val="solid"/>
            <a:round/>
            <a:headEnd len="sm" w="sm" type="none"/>
            <a:tailEnd len="med" w="med" type="triangle"/>
          </a:ln>
        </p:spPr>
      </p:cxnSp>
      <p:sp>
        <p:nvSpPr>
          <p:cNvPr id="215" name="Google Shape;215;p2"/>
          <p:cNvSpPr txBox="1"/>
          <p:nvPr/>
        </p:nvSpPr>
        <p:spPr>
          <a:xfrm>
            <a:off x="13219218" y="5687850"/>
            <a:ext cx="4229700" cy="639900"/>
          </a:xfrm>
          <a:prstGeom prst="rect">
            <a:avLst/>
          </a:prstGeom>
          <a:solidFill>
            <a:srgbClr val="B3C6E7"/>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Vapor Pressure (Pa)</a:t>
            </a:r>
            <a:endParaRPr b="0" i="0" sz="3200" u="none" cap="none" strike="noStrike">
              <a:solidFill>
                <a:srgbClr val="000000"/>
              </a:solidFill>
              <a:latin typeface="Merriweather"/>
              <a:ea typeface="Merriweather"/>
              <a:cs typeface="Merriweather"/>
              <a:sym typeface="Merriweather"/>
            </a:endParaRPr>
          </a:p>
        </p:txBody>
      </p:sp>
      <p:sp>
        <p:nvSpPr>
          <p:cNvPr id="216" name="Google Shape;216;p2"/>
          <p:cNvSpPr/>
          <p:nvPr/>
        </p:nvSpPr>
        <p:spPr>
          <a:xfrm>
            <a:off x="0" y="4577425"/>
            <a:ext cx="9165900" cy="2416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7" name="Google Shape;217;p2"/>
          <p:cNvSpPr/>
          <p:nvPr/>
        </p:nvSpPr>
        <p:spPr>
          <a:xfrm>
            <a:off x="0" y="4577425"/>
            <a:ext cx="9165900" cy="2416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8" name="Google Shape;218;p2"/>
          <p:cNvSpPr/>
          <p:nvPr/>
        </p:nvSpPr>
        <p:spPr>
          <a:xfrm>
            <a:off x="584650" y="5527996"/>
            <a:ext cx="8071800" cy="15356400"/>
          </a:xfrm>
          <a:prstGeom prst="rect">
            <a:avLst/>
          </a:prstGeom>
          <a:solidFill>
            <a:srgbClr val="DBEBEF"/>
          </a:solid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txBox="1"/>
          <p:nvPr/>
        </p:nvSpPr>
        <p:spPr>
          <a:xfrm>
            <a:off x="2504132" y="5128942"/>
            <a:ext cx="3694800" cy="7674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Analysis</a:t>
            </a:r>
            <a:endParaRPr b="0" i="0" sz="4600" u="none" cap="none" strike="noStrike">
              <a:solidFill>
                <a:srgbClr val="000000"/>
              </a:solidFill>
              <a:latin typeface="Arial"/>
              <a:ea typeface="Arial"/>
              <a:cs typeface="Arial"/>
              <a:sym typeface="Arial"/>
            </a:endParaRPr>
          </a:p>
        </p:txBody>
      </p:sp>
      <p:sp>
        <p:nvSpPr>
          <p:cNvPr id="220" name="Google Shape;220;p2"/>
          <p:cNvSpPr txBox="1"/>
          <p:nvPr/>
        </p:nvSpPr>
        <p:spPr>
          <a:xfrm>
            <a:off x="867937" y="6328572"/>
            <a:ext cx="7556100" cy="54942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The roughness we see on the prismatic facets consists of periodic fluctuations in the height. </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8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We analyzed the roughness by taking the </a:t>
            </a:r>
            <a:r>
              <a:rPr b="0" i="1" lang="en" sz="3000" u="none" cap="none" strike="noStrike">
                <a:solidFill>
                  <a:srgbClr val="000000"/>
                </a:solidFill>
                <a:latin typeface="Merriweather"/>
                <a:ea typeface="Merriweather"/>
                <a:cs typeface="Merriweather"/>
                <a:sym typeface="Merriweather"/>
              </a:rPr>
              <a:t>Fourier Transform </a:t>
            </a:r>
            <a:r>
              <a:rPr b="0" i="0" lang="en" sz="3000" u="none" cap="none" strike="noStrike">
                <a:solidFill>
                  <a:srgbClr val="000000"/>
                </a:solidFill>
                <a:latin typeface="Merriweather"/>
                <a:ea typeface="Merriweather"/>
                <a:cs typeface="Merriweather"/>
                <a:sym typeface="Merriweather"/>
              </a:rPr>
              <a:t>of the height values for a whole segment.</a:t>
            </a:r>
            <a:endParaRPr b="0" i="0" sz="3000" u="none" cap="none" strike="noStrike">
              <a:solidFill>
                <a:srgbClr val="000000"/>
              </a:solidFill>
              <a:latin typeface="Merriweather"/>
              <a:ea typeface="Merriweather"/>
              <a:cs typeface="Merriweather"/>
              <a:sym typeface="Merriweather"/>
            </a:endParaRPr>
          </a:p>
        </p:txBody>
      </p:sp>
      <p:pic>
        <p:nvPicPr>
          <p:cNvPr descr="https://lh4.googleusercontent.com/kqVz4lo9bI9ALX3sHoCIGzpmzAPM3ckSvMCrVCtgEAtXOq_EfqMkObcntGlVzW0-i4eZH3Mgyx9kT5tnKOu2ZhRbyxpr0nEcQDbWidiMgyWAlDUGfEqM_jiAl5XBw91rwxNyXfZEI9Jtrj0WplGFsDc_9A=s2048" id="221" name="Google Shape;221;p2"/>
          <p:cNvPicPr preferRelativeResize="0"/>
          <p:nvPr/>
        </p:nvPicPr>
        <p:blipFill rotWithShape="1">
          <a:blip r:embed="rId22">
            <a:alphaModFix/>
          </a:blip>
          <a:srcRect b="0" l="21499" r="19517" t="10833"/>
          <a:stretch/>
        </p:blipFill>
        <p:spPr>
          <a:xfrm>
            <a:off x="1355207" y="10198437"/>
            <a:ext cx="1941390" cy="1890767"/>
          </a:xfrm>
          <a:prstGeom prst="rect">
            <a:avLst/>
          </a:prstGeom>
          <a:noFill/>
          <a:ln>
            <a:noFill/>
          </a:ln>
        </p:spPr>
      </p:pic>
      <p:cxnSp>
        <p:nvCxnSpPr>
          <p:cNvPr id="222" name="Google Shape;222;p2"/>
          <p:cNvCxnSpPr/>
          <p:nvPr/>
        </p:nvCxnSpPr>
        <p:spPr>
          <a:xfrm>
            <a:off x="2636795" y="10621527"/>
            <a:ext cx="1799100" cy="290100"/>
          </a:xfrm>
          <a:prstGeom prst="straightConnector1">
            <a:avLst/>
          </a:prstGeom>
          <a:noFill/>
          <a:ln cap="flat" cmpd="sng" w="57150">
            <a:solidFill>
              <a:srgbClr val="3B7FF2"/>
            </a:solidFill>
            <a:prstDash val="solid"/>
            <a:round/>
            <a:headEnd len="sm" w="sm" type="none"/>
            <a:tailEnd len="med" w="med" type="triangle"/>
          </a:ln>
        </p:spPr>
      </p:cxnSp>
      <p:sp>
        <p:nvSpPr>
          <p:cNvPr id="223" name="Google Shape;223;p2"/>
          <p:cNvSpPr txBox="1"/>
          <p:nvPr/>
        </p:nvSpPr>
        <p:spPr>
          <a:xfrm>
            <a:off x="5159644" y="12052518"/>
            <a:ext cx="1827600" cy="1289400"/>
          </a:xfrm>
          <a:prstGeom prst="rect">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4" name="Google Shape;224;p2"/>
          <p:cNvSpPr txBox="1"/>
          <p:nvPr/>
        </p:nvSpPr>
        <p:spPr>
          <a:xfrm>
            <a:off x="5067638" y="9979745"/>
            <a:ext cx="983100" cy="339600"/>
          </a:xfrm>
          <a:prstGeom prst="rect">
            <a:avLst/>
          </a:prstGeom>
          <a:blipFill rotWithShape="1">
            <a:blip r:embed="rId24">
              <a:alphaModFix/>
            </a:blip>
            <a:stretch>
              <a:fillRect b="-1166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25" name="Google Shape;225;p2"/>
          <p:cNvCxnSpPr/>
          <p:nvPr/>
        </p:nvCxnSpPr>
        <p:spPr>
          <a:xfrm>
            <a:off x="4520592" y="10322844"/>
            <a:ext cx="2077200" cy="5400"/>
          </a:xfrm>
          <a:prstGeom prst="straightConnector1">
            <a:avLst/>
          </a:prstGeom>
          <a:noFill/>
          <a:ln cap="flat" cmpd="sng" w="22225">
            <a:solidFill>
              <a:srgbClr val="0097A7"/>
            </a:solidFill>
            <a:prstDash val="solid"/>
            <a:round/>
            <a:headEnd len="med" w="med" type="triangle"/>
            <a:tailEnd len="med" w="med" type="triangle"/>
          </a:ln>
        </p:spPr>
      </p:cxnSp>
      <p:cxnSp>
        <p:nvCxnSpPr>
          <p:cNvPr id="226" name="Google Shape;226;p2"/>
          <p:cNvCxnSpPr/>
          <p:nvPr/>
        </p:nvCxnSpPr>
        <p:spPr>
          <a:xfrm>
            <a:off x="5387991" y="11466679"/>
            <a:ext cx="349200" cy="0"/>
          </a:xfrm>
          <a:prstGeom prst="straightConnector1">
            <a:avLst/>
          </a:prstGeom>
          <a:noFill/>
          <a:ln cap="flat" cmpd="sng" w="19050">
            <a:solidFill>
              <a:srgbClr val="0097A7"/>
            </a:solidFill>
            <a:prstDash val="solid"/>
            <a:round/>
            <a:headEnd len="med" w="med" type="triangle"/>
            <a:tailEnd len="med" w="med" type="triangle"/>
          </a:ln>
        </p:spPr>
      </p:cxnSp>
      <p:sp>
        <p:nvSpPr>
          <p:cNvPr id="227" name="Google Shape;227;p2"/>
          <p:cNvSpPr txBox="1"/>
          <p:nvPr/>
        </p:nvSpPr>
        <p:spPr>
          <a:xfrm>
            <a:off x="5047543" y="11082540"/>
            <a:ext cx="1026600" cy="369300"/>
          </a:xfrm>
          <a:prstGeom prst="rect">
            <a:avLst/>
          </a:prstGeom>
          <a:blipFill rotWithShape="1">
            <a:blip r:embed="rId25">
              <a:alphaModFix/>
            </a:blip>
            <a:stretch>
              <a:fillRect b="-49145" l="0" r="0" t="-2458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https://lh6.googleusercontent.com/DdM36cCgbSpZ4AVdZbgyghxOQqgs95m2u3RjcJekLDw2hO1m94ULefbhx9Poy9yg0E7gZnkdPePEN1pjce0SvOf-TsPaHb76Kbvi5mruiAMzrEdwYzf8jjYSMxrNDkUUhtIfue7EEA-0SLw6MFWOS5c" id="228" name="Google Shape;228;p2"/>
          <p:cNvPicPr preferRelativeResize="0"/>
          <p:nvPr/>
        </p:nvPicPr>
        <p:blipFill rotWithShape="1">
          <a:blip r:embed="rId26">
            <a:alphaModFix/>
          </a:blip>
          <a:srcRect b="0" l="0" r="0" t="0"/>
          <a:stretch/>
        </p:blipFill>
        <p:spPr>
          <a:xfrm>
            <a:off x="1352250" y="13262590"/>
            <a:ext cx="2999282" cy="2237367"/>
          </a:xfrm>
          <a:prstGeom prst="rect">
            <a:avLst/>
          </a:prstGeom>
          <a:noFill/>
          <a:ln>
            <a:noFill/>
          </a:ln>
        </p:spPr>
      </p:pic>
      <p:cxnSp>
        <p:nvCxnSpPr>
          <p:cNvPr id="229" name="Google Shape;229;p2"/>
          <p:cNvCxnSpPr/>
          <p:nvPr/>
        </p:nvCxnSpPr>
        <p:spPr>
          <a:xfrm flipH="1">
            <a:off x="3073328" y="11603489"/>
            <a:ext cx="1637400" cy="1806000"/>
          </a:xfrm>
          <a:prstGeom prst="straightConnector1">
            <a:avLst/>
          </a:prstGeom>
          <a:noFill/>
          <a:ln cap="flat" cmpd="sng" w="57150">
            <a:solidFill>
              <a:srgbClr val="3B7FF2"/>
            </a:solidFill>
            <a:prstDash val="solid"/>
            <a:round/>
            <a:headEnd len="sm" w="sm" type="none"/>
            <a:tailEnd len="med" w="med" type="triangle"/>
          </a:ln>
        </p:spPr>
      </p:cxnSp>
      <p:sp>
        <p:nvSpPr>
          <p:cNvPr id="230" name="Google Shape;230;p2"/>
          <p:cNvSpPr txBox="1"/>
          <p:nvPr/>
        </p:nvSpPr>
        <p:spPr>
          <a:xfrm>
            <a:off x="1672610" y="13194483"/>
            <a:ext cx="425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Verdana"/>
                <a:ea typeface="Verdana"/>
                <a:cs typeface="Verdana"/>
                <a:sym typeface="Verdana"/>
              </a:rPr>
              <a:t>k</a:t>
            </a:r>
            <a:r>
              <a:rPr b="0" baseline="-25000" i="0" lang="en" sz="1200" u="none" cap="none" strike="noStrike">
                <a:solidFill>
                  <a:srgbClr val="000000"/>
                </a:solidFill>
                <a:latin typeface="Verdana"/>
                <a:ea typeface="Verdana"/>
                <a:cs typeface="Verdana"/>
                <a:sym typeface="Verdana"/>
              </a:rPr>
              <a:t>1</a:t>
            </a:r>
            <a:endParaRPr b="0" i="0" sz="1200" u="none" cap="none" strike="noStrike">
              <a:solidFill>
                <a:srgbClr val="000000"/>
              </a:solidFill>
              <a:latin typeface="Verdana"/>
              <a:ea typeface="Verdana"/>
              <a:cs typeface="Verdana"/>
              <a:sym typeface="Verdana"/>
            </a:endParaRPr>
          </a:p>
        </p:txBody>
      </p:sp>
      <p:sp>
        <p:nvSpPr>
          <p:cNvPr id="231" name="Google Shape;231;p2"/>
          <p:cNvSpPr txBox="1"/>
          <p:nvPr/>
        </p:nvSpPr>
        <p:spPr>
          <a:xfrm>
            <a:off x="1935317" y="14418033"/>
            <a:ext cx="46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Verdana"/>
                <a:ea typeface="Verdana"/>
                <a:cs typeface="Verdana"/>
                <a:sym typeface="Verdana"/>
              </a:rPr>
              <a:t>k</a:t>
            </a:r>
            <a:r>
              <a:rPr b="0" baseline="-25000" i="0" lang="en" sz="1200" u="none" cap="none" strike="noStrike">
                <a:solidFill>
                  <a:srgbClr val="000000"/>
                </a:solidFill>
                <a:latin typeface="Verdana"/>
                <a:ea typeface="Verdana"/>
                <a:cs typeface="Verdana"/>
                <a:sym typeface="Verdana"/>
              </a:rPr>
              <a:t>2</a:t>
            </a:r>
            <a:endParaRPr b="0" i="0" sz="1200" u="none" cap="none" strike="noStrike">
              <a:solidFill>
                <a:srgbClr val="000000"/>
              </a:solidFill>
              <a:latin typeface="Verdana"/>
              <a:ea typeface="Verdana"/>
              <a:cs typeface="Verdana"/>
              <a:sym typeface="Verdana"/>
            </a:endParaRPr>
          </a:p>
        </p:txBody>
      </p:sp>
      <p:sp>
        <p:nvSpPr>
          <p:cNvPr id="232" name="Google Shape;232;p2"/>
          <p:cNvSpPr/>
          <p:nvPr/>
        </p:nvSpPr>
        <p:spPr>
          <a:xfrm>
            <a:off x="1672610" y="13305538"/>
            <a:ext cx="45600" cy="45600"/>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1972696" y="14592296"/>
            <a:ext cx="45600" cy="45600"/>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txBox="1"/>
          <p:nvPr/>
        </p:nvSpPr>
        <p:spPr>
          <a:xfrm>
            <a:off x="860050" y="16016208"/>
            <a:ext cx="7521000" cy="28239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The Fourier Transform produces a graph to show the amplitude of different frequencies.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800" u="none" cap="none" strike="noStrike">
              <a:solidFill>
                <a:srgbClr val="000000"/>
              </a:solidFill>
              <a:latin typeface="Arial"/>
              <a:ea typeface="Arial"/>
              <a:cs typeface="Arial"/>
              <a:sym typeface="Arial"/>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The notable peaks in the graphs were then recorded and used to compare how the periodic fluctuations in the height change and develop under different temperature and pressure conditions.</a:t>
            </a:r>
            <a:endParaRPr b="0" i="0" sz="3000" u="none" cap="none" strike="noStrike">
              <a:solidFill>
                <a:srgbClr val="000000"/>
              </a:solidFill>
              <a:latin typeface="Merriweather"/>
              <a:ea typeface="Merriweather"/>
              <a:cs typeface="Merriweather"/>
              <a:sym typeface="Merriweather"/>
            </a:endParaRPr>
          </a:p>
        </p:txBody>
      </p:sp>
      <p:pic>
        <p:nvPicPr>
          <p:cNvPr id="235" name="Google Shape;235;p2"/>
          <p:cNvPicPr preferRelativeResize="0"/>
          <p:nvPr/>
        </p:nvPicPr>
        <p:blipFill rotWithShape="1">
          <a:blip r:embed="rId27">
            <a:alphaModFix/>
          </a:blip>
          <a:srcRect b="20983" l="0" r="0" t="21127"/>
          <a:stretch/>
        </p:blipFill>
        <p:spPr>
          <a:xfrm>
            <a:off x="4427038" y="10051217"/>
            <a:ext cx="3316776" cy="2006776"/>
          </a:xfrm>
          <a:prstGeom prst="rect">
            <a:avLst/>
          </a:prstGeom>
          <a:noFill/>
          <a:ln>
            <a:noFill/>
          </a:ln>
        </p:spPr>
      </p:pic>
      <p:sp>
        <p:nvSpPr>
          <p:cNvPr id="236" name="Google Shape;236;p2"/>
          <p:cNvSpPr/>
          <p:nvPr/>
        </p:nvSpPr>
        <p:spPr>
          <a:xfrm>
            <a:off x="584650" y="533400"/>
            <a:ext cx="37235400" cy="4264200"/>
          </a:xfrm>
          <a:prstGeom prst="rect">
            <a:avLst/>
          </a:prstGeom>
          <a:no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7"/>
              <a:buFont typeface="Arial"/>
              <a:buNone/>
            </a:pPr>
            <a:r>
              <a:t/>
            </a:r>
            <a:endParaRPr b="0" i="0" sz="1337" u="none" cap="none" strike="noStrike">
              <a:solidFill>
                <a:srgbClr val="FFFFFF"/>
              </a:solidFill>
              <a:latin typeface="Calibri"/>
              <a:ea typeface="Calibri"/>
              <a:cs typeface="Calibri"/>
              <a:sym typeface="Calibri"/>
            </a:endParaRPr>
          </a:p>
        </p:txBody>
      </p:sp>
      <p:sp>
        <p:nvSpPr>
          <p:cNvPr id="237" name="Google Shape;237;p2"/>
          <p:cNvSpPr/>
          <p:nvPr/>
        </p:nvSpPr>
        <p:spPr>
          <a:xfrm>
            <a:off x="31306508" y="6018339"/>
            <a:ext cx="6324000" cy="6694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8" name="Google Shape;238;p2"/>
          <p:cNvSpPr txBox="1"/>
          <p:nvPr/>
        </p:nvSpPr>
        <p:spPr>
          <a:xfrm>
            <a:off x="31740740" y="6135885"/>
            <a:ext cx="5608800" cy="630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000000"/>
                </a:solidFill>
                <a:latin typeface="Georgia"/>
                <a:ea typeface="Georgia"/>
                <a:cs typeface="Georgia"/>
                <a:sym typeface="Georgia"/>
              </a:rPr>
              <a:t>Clausius-Clapeyron Curve</a:t>
            </a:r>
            <a:endParaRPr b="0" i="0" sz="3500" u="none" cap="none" strike="noStrike">
              <a:solidFill>
                <a:srgbClr val="000000"/>
              </a:solidFill>
              <a:latin typeface="Arial"/>
              <a:ea typeface="Arial"/>
              <a:cs typeface="Arial"/>
              <a:sym typeface="Arial"/>
            </a:endParaRPr>
          </a:p>
        </p:txBody>
      </p:sp>
      <p:sp>
        <p:nvSpPr>
          <p:cNvPr id="239" name="Google Shape;239;p2"/>
          <p:cNvSpPr txBox="1"/>
          <p:nvPr/>
        </p:nvSpPr>
        <p:spPr>
          <a:xfrm>
            <a:off x="33283132" y="6878187"/>
            <a:ext cx="3644700" cy="5541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000" u="none" cap="none" strike="noStrike">
                <a:solidFill>
                  <a:srgbClr val="000000"/>
                </a:solidFill>
                <a:latin typeface="Georgia"/>
                <a:ea typeface="Georgia"/>
                <a:cs typeface="Georgia"/>
                <a:sym typeface="Georgia"/>
              </a:rPr>
              <a:t>Vapor pressure (Pa)</a:t>
            </a:r>
            <a:endParaRPr b="0" i="0" sz="3000" u="none" cap="none" strike="noStrike">
              <a:solidFill>
                <a:srgbClr val="000000"/>
              </a:solidFill>
              <a:latin typeface="Arial"/>
              <a:ea typeface="Arial"/>
              <a:cs typeface="Arial"/>
              <a:sym typeface="Arial"/>
            </a:endParaRPr>
          </a:p>
        </p:txBody>
      </p:sp>
      <p:sp>
        <p:nvSpPr>
          <p:cNvPr id="240" name="Google Shape;240;p2"/>
          <p:cNvSpPr txBox="1"/>
          <p:nvPr/>
        </p:nvSpPr>
        <p:spPr>
          <a:xfrm rot="-5400000">
            <a:off x="29841491" y="9922241"/>
            <a:ext cx="3801000" cy="5541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000" u="none" cap="none" strike="noStrike">
                <a:solidFill>
                  <a:srgbClr val="000000"/>
                </a:solidFill>
                <a:latin typeface="Georgia"/>
                <a:ea typeface="Georgia"/>
                <a:cs typeface="Georgia"/>
                <a:sym typeface="Georgia"/>
              </a:rPr>
              <a:t>Temperature (</a:t>
            </a:r>
            <a:r>
              <a:rPr b="0" i="0" lang="en" sz="3000" u="none" cap="none" strike="noStrike">
                <a:solidFill>
                  <a:srgbClr val="000000"/>
                </a:solidFill>
                <a:latin typeface="Merriweather"/>
                <a:ea typeface="Merriweather"/>
                <a:cs typeface="Merriweather"/>
                <a:sym typeface="Merriweather"/>
              </a:rPr>
              <a:t>ºC)</a:t>
            </a:r>
            <a:endParaRPr b="0" i="0" sz="3000" u="none" cap="none" strike="noStrike">
              <a:solidFill>
                <a:srgbClr val="000000"/>
              </a:solidFill>
              <a:latin typeface="Arial"/>
              <a:ea typeface="Arial"/>
              <a:cs typeface="Arial"/>
              <a:sym typeface="Arial"/>
            </a:endParaRPr>
          </a:p>
        </p:txBody>
      </p:sp>
      <p:pic>
        <p:nvPicPr>
          <p:cNvPr descr="SOLVED: The figure below shows the vapor pressure of water as function of  temperature What is the vapor pressure of water ifit is boiling at 110 C?  Clausius-Clapeyron equation 1200 1000 2" id="241" name="Google Shape;241;p2"/>
          <p:cNvPicPr preferRelativeResize="0"/>
          <p:nvPr/>
        </p:nvPicPr>
        <p:blipFill rotWithShape="1">
          <a:blip r:embed="rId28">
            <a:alphaModFix/>
          </a:blip>
          <a:srcRect b="11450" l="23308" r="20622" t="34641"/>
          <a:stretch/>
        </p:blipFill>
        <p:spPr>
          <a:xfrm rot="5400000">
            <a:off x="32513211" y="7791095"/>
            <a:ext cx="4829082" cy="4769694"/>
          </a:xfrm>
          <a:prstGeom prst="rect">
            <a:avLst/>
          </a:prstGeom>
          <a:noFill/>
          <a:ln>
            <a:noFill/>
          </a:ln>
        </p:spPr>
      </p:pic>
      <p:sp>
        <p:nvSpPr>
          <p:cNvPr id="242" name="Google Shape;242;p2"/>
          <p:cNvSpPr txBox="1"/>
          <p:nvPr/>
        </p:nvSpPr>
        <p:spPr>
          <a:xfrm>
            <a:off x="31953019" y="7666381"/>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-40</a:t>
            </a:r>
            <a:endParaRPr b="0" i="0" sz="1400" u="none" cap="none" strike="noStrike">
              <a:solidFill>
                <a:srgbClr val="000000"/>
              </a:solidFill>
              <a:latin typeface="Arial"/>
              <a:ea typeface="Arial"/>
              <a:cs typeface="Arial"/>
              <a:sym typeface="Arial"/>
            </a:endParaRPr>
          </a:p>
        </p:txBody>
      </p:sp>
      <p:sp>
        <p:nvSpPr>
          <p:cNvPr id="243" name="Google Shape;243;p2"/>
          <p:cNvSpPr txBox="1"/>
          <p:nvPr/>
        </p:nvSpPr>
        <p:spPr>
          <a:xfrm>
            <a:off x="31992163" y="9504863"/>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-20</a:t>
            </a:r>
            <a:endParaRPr b="0" i="0" sz="1400" u="none" cap="none" strike="noStrike">
              <a:solidFill>
                <a:srgbClr val="000000"/>
              </a:solidFill>
              <a:latin typeface="Arial"/>
              <a:ea typeface="Arial"/>
              <a:cs typeface="Arial"/>
              <a:sym typeface="Arial"/>
            </a:endParaRPr>
          </a:p>
        </p:txBody>
      </p:sp>
      <p:sp>
        <p:nvSpPr>
          <p:cNvPr id="244" name="Google Shape;244;p2"/>
          <p:cNvSpPr txBox="1"/>
          <p:nvPr/>
        </p:nvSpPr>
        <p:spPr>
          <a:xfrm>
            <a:off x="32124997" y="11472337"/>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0</a:t>
            </a:r>
            <a:endParaRPr b="0" i="0" sz="1400" u="none" cap="none" strike="noStrike">
              <a:solidFill>
                <a:srgbClr val="000000"/>
              </a:solidFill>
              <a:latin typeface="Arial"/>
              <a:ea typeface="Arial"/>
              <a:cs typeface="Arial"/>
              <a:sym typeface="Arial"/>
            </a:endParaRPr>
          </a:p>
        </p:txBody>
      </p:sp>
      <p:sp>
        <p:nvSpPr>
          <p:cNvPr id="245" name="Google Shape;245;p2"/>
          <p:cNvSpPr txBox="1"/>
          <p:nvPr/>
        </p:nvSpPr>
        <p:spPr>
          <a:xfrm>
            <a:off x="36054058" y="7289458"/>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100,000</a:t>
            </a:r>
            <a:endParaRPr b="0" i="0" sz="1400" u="none" cap="none" strike="noStrike">
              <a:solidFill>
                <a:srgbClr val="000000"/>
              </a:solidFill>
              <a:latin typeface="Arial"/>
              <a:ea typeface="Arial"/>
              <a:cs typeface="Arial"/>
              <a:sym typeface="Arial"/>
            </a:endParaRPr>
          </a:p>
        </p:txBody>
      </p:sp>
      <p:sp>
        <p:nvSpPr>
          <p:cNvPr id="246" name="Google Shape;246;p2"/>
          <p:cNvSpPr txBox="1"/>
          <p:nvPr/>
        </p:nvSpPr>
        <p:spPr>
          <a:xfrm>
            <a:off x="34064649" y="9512040"/>
            <a:ext cx="1460100" cy="554100"/>
          </a:xfrm>
          <a:prstGeom prst="rect">
            <a:avLst/>
          </a:prstGeom>
          <a:solidFill>
            <a:srgbClr val="D6D6D6"/>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000" u="none" cap="none" strike="noStrike">
                <a:solidFill>
                  <a:srgbClr val="000000"/>
                </a:solidFill>
                <a:latin typeface="Georgia"/>
                <a:ea typeface="Georgia"/>
                <a:cs typeface="Georgia"/>
                <a:sym typeface="Georgia"/>
              </a:rPr>
              <a:t>Growth</a:t>
            </a:r>
            <a:endParaRPr b="0" i="0" sz="3000" u="none" cap="none" strike="noStrike">
              <a:solidFill>
                <a:srgbClr val="000000"/>
              </a:solidFill>
              <a:latin typeface="Arial"/>
              <a:ea typeface="Arial"/>
              <a:cs typeface="Arial"/>
              <a:sym typeface="Arial"/>
            </a:endParaRPr>
          </a:p>
        </p:txBody>
      </p:sp>
      <p:sp>
        <p:nvSpPr>
          <p:cNvPr id="247" name="Google Shape;247;p2"/>
          <p:cNvSpPr txBox="1"/>
          <p:nvPr/>
        </p:nvSpPr>
        <p:spPr>
          <a:xfrm>
            <a:off x="32797325" y="11416366"/>
            <a:ext cx="1689300" cy="554100"/>
          </a:xfrm>
          <a:prstGeom prst="rect">
            <a:avLst/>
          </a:prstGeom>
          <a:solidFill>
            <a:srgbClr val="D6D6D6"/>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 sz="3000" u="none" cap="none" strike="noStrike">
                <a:solidFill>
                  <a:srgbClr val="000000"/>
                </a:solidFill>
                <a:latin typeface="Georgia"/>
                <a:ea typeface="Georgia"/>
                <a:cs typeface="Georgia"/>
                <a:sym typeface="Georgia"/>
              </a:rPr>
              <a:t>Ablation</a:t>
            </a:r>
            <a:endParaRPr b="0" i="0" sz="3000" u="none" cap="none" strike="noStrike">
              <a:solidFill>
                <a:srgbClr val="000000"/>
              </a:solidFill>
              <a:latin typeface="Arial"/>
              <a:ea typeface="Arial"/>
              <a:cs typeface="Arial"/>
              <a:sym typeface="Arial"/>
            </a:endParaRPr>
          </a:p>
        </p:txBody>
      </p:sp>
      <p:cxnSp>
        <p:nvCxnSpPr>
          <p:cNvPr id="248" name="Google Shape;248;p2"/>
          <p:cNvCxnSpPr/>
          <p:nvPr/>
        </p:nvCxnSpPr>
        <p:spPr>
          <a:xfrm>
            <a:off x="32579840" y="7789183"/>
            <a:ext cx="4769700" cy="0"/>
          </a:xfrm>
          <a:prstGeom prst="straightConnector1">
            <a:avLst/>
          </a:prstGeom>
          <a:noFill/>
          <a:ln cap="flat" cmpd="sng" w="19050">
            <a:solidFill>
              <a:srgbClr val="737373"/>
            </a:solidFill>
            <a:prstDash val="solid"/>
            <a:round/>
            <a:headEnd len="sm" w="sm" type="none"/>
            <a:tailEnd len="sm" w="sm" type="none"/>
          </a:ln>
        </p:spPr>
      </p:cxnSp>
      <p:sp>
        <p:nvSpPr>
          <p:cNvPr id="249" name="Google Shape;249;p2"/>
          <p:cNvSpPr txBox="1"/>
          <p:nvPr/>
        </p:nvSpPr>
        <p:spPr>
          <a:xfrm>
            <a:off x="34664408" y="7302913"/>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100</a:t>
            </a:r>
            <a:endParaRPr b="0" i="0" sz="1400" u="none" cap="none" strike="noStrike">
              <a:solidFill>
                <a:srgbClr val="000000"/>
              </a:solidFill>
              <a:latin typeface="Arial"/>
              <a:ea typeface="Arial"/>
              <a:cs typeface="Arial"/>
              <a:sym typeface="Arial"/>
            </a:endParaRPr>
          </a:p>
        </p:txBody>
      </p:sp>
      <p:sp>
        <p:nvSpPr>
          <p:cNvPr id="250" name="Google Shape;250;p2"/>
          <p:cNvSpPr txBox="1"/>
          <p:nvPr/>
        </p:nvSpPr>
        <p:spPr>
          <a:xfrm>
            <a:off x="32414668" y="7327483"/>
            <a:ext cx="146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mbria Math"/>
                <a:ea typeface="Cambria Math"/>
                <a:cs typeface="Cambria Math"/>
                <a:sym typeface="Cambria Math"/>
              </a:rPr>
              <a:t>10</a:t>
            </a:r>
            <a:endParaRPr b="0" i="0" sz="1400" u="none" cap="none" strike="noStrike">
              <a:solidFill>
                <a:srgbClr val="000000"/>
              </a:solidFill>
              <a:latin typeface="Arial"/>
              <a:ea typeface="Arial"/>
              <a:cs typeface="Arial"/>
              <a:sym typeface="Arial"/>
            </a:endParaRPr>
          </a:p>
        </p:txBody>
      </p:sp>
      <p:sp>
        <p:nvSpPr>
          <p:cNvPr id="251" name="Google Shape;251;p2"/>
          <p:cNvSpPr txBox="1"/>
          <p:nvPr/>
        </p:nvSpPr>
        <p:spPr>
          <a:xfrm>
            <a:off x="4388910" y="13078585"/>
            <a:ext cx="4014000" cy="28239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000000"/>
              </a:buClr>
              <a:buSzPts val="2500"/>
              <a:buFont typeface="Merriweather"/>
              <a:buChar char="●"/>
            </a:pPr>
            <a:r>
              <a:rPr b="0" i="0" lang="en" sz="2500" u="none" cap="none" strike="noStrike">
                <a:solidFill>
                  <a:srgbClr val="000000"/>
                </a:solidFill>
                <a:latin typeface="Georgia"/>
                <a:ea typeface="Georgia"/>
                <a:cs typeface="Georgia"/>
                <a:sym typeface="Georgia"/>
              </a:rPr>
              <a:t>Smaller k values indicate more spacing between the peaks (λ₁), while larger k values represent tightly packed height oscillations (λ₂).</a:t>
            </a:r>
            <a:endParaRPr b="0" i="0" sz="2500" u="none" cap="none" strike="noStrike">
              <a:solidFill>
                <a:srgbClr val="000000"/>
              </a:solidFill>
              <a:latin typeface="Georgia"/>
              <a:ea typeface="Georgia"/>
              <a:cs typeface="Georgia"/>
              <a:sym typeface="Georgia"/>
            </a:endParaRPr>
          </a:p>
        </p:txBody>
      </p:sp>
      <p:pic>
        <p:nvPicPr>
          <p:cNvPr descr="https://lh3.googleusercontent.com/ZjbM3WttgElyEmvwzYidbzo6FoDjvTCWvu-j73kYQUxL05NpAvov5te28KVNYI3aOU6l4CXKYMPGvHTSn8ge_6CXUcVBJYq9xcdz7fNHhGbf5rFjWKng3UC550Pb8wrTs6_eNabLzXdAIvYeseG7EZg" id="252" name="Google Shape;252;p2"/>
          <p:cNvPicPr preferRelativeResize="0"/>
          <p:nvPr/>
        </p:nvPicPr>
        <p:blipFill rotWithShape="1">
          <a:blip r:embed="rId29">
            <a:alphaModFix/>
          </a:blip>
          <a:srcRect b="0" l="0" r="0" t="0"/>
          <a:stretch/>
        </p:blipFill>
        <p:spPr>
          <a:xfrm>
            <a:off x="21696019" y="12647711"/>
            <a:ext cx="2856356" cy="2232079"/>
          </a:xfrm>
          <a:prstGeom prst="rect">
            <a:avLst/>
          </a:prstGeom>
          <a:noFill/>
          <a:ln>
            <a:noFill/>
          </a:ln>
        </p:spPr>
      </p:pic>
      <p:sp>
        <p:nvSpPr>
          <p:cNvPr id="253" name="Google Shape;253;p2"/>
          <p:cNvSpPr txBox="1"/>
          <p:nvPr/>
        </p:nvSpPr>
        <p:spPr>
          <a:xfrm>
            <a:off x="23052934" y="12960549"/>
            <a:ext cx="1164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1</a:t>
            </a:r>
            <a:r>
              <a:rPr b="0" i="0" lang="en" sz="1400" u="none" cap="none" strike="noStrike">
                <a:solidFill>
                  <a:srgbClr val="000000"/>
                </a:solidFill>
                <a:latin typeface="Verdana"/>
                <a:ea typeface="Verdana"/>
                <a:cs typeface="Verdana"/>
                <a:sym typeface="Verdana"/>
              </a:rPr>
              <a:t> = 0.101</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k</a:t>
            </a:r>
            <a:r>
              <a:rPr b="0" baseline="-25000" i="0" lang="en" sz="1400" u="none" cap="none" strike="noStrike">
                <a:solidFill>
                  <a:srgbClr val="000000"/>
                </a:solidFill>
                <a:latin typeface="Verdana"/>
                <a:ea typeface="Verdana"/>
                <a:cs typeface="Verdana"/>
                <a:sym typeface="Verdana"/>
              </a:rPr>
              <a:t>2</a:t>
            </a:r>
            <a:r>
              <a:rPr b="0" i="0" lang="en" sz="1400" u="none" cap="none" strike="noStrike">
                <a:solidFill>
                  <a:srgbClr val="000000"/>
                </a:solidFill>
                <a:latin typeface="Verdana"/>
                <a:ea typeface="Verdana"/>
                <a:cs typeface="Verdana"/>
                <a:sym typeface="Verdana"/>
              </a:rPr>
              <a:t> = 0.224</a:t>
            </a:r>
            <a:endParaRPr b="0" i="0" sz="1400" u="none" cap="none" strike="noStrike">
              <a:solidFill>
                <a:srgbClr val="000000"/>
              </a:solidFill>
              <a:latin typeface="Verdana"/>
              <a:ea typeface="Verdana"/>
              <a:cs typeface="Verdana"/>
              <a:sym typeface="Verdana"/>
            </a:endParaRPr>
          </a:p>
        </p:txBody>
      </p:sp>
      <p:sp>
        <p:nvSpPr>
          <p:cNvPr id="254" name="Google Shape;254;p2"/>
          <p:cNvSpPr/>
          <p:nvPr/>
        </p:nvSpPr>
        <p:spPr>
          <a:xfrm>
            <a:off x="599275" y="21614924"/>
            <a:ext cx="8057100" cy="10849500"/>
          </a:xfrm>
          <a:prstGeom prst="rect">
            <a:avLst/>
          </a:prstGeom>
          <a:solidFill>
            <a:srgbClr val="DBEBEF"/>
          </a:solidFill>
          <a:ln cap="flat" cmpd="sng" w="28575">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txBox="1"/>
          <p:nvPr/>
        </p:nvSpPr>
        <p:spPr>
          <a:xfrm>
            <a:off x="2110692" y="21222842"/>
            <a:ext cx="4819800" cy="7839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Accomplishments</a:t>
            </a:r>
            <a:endParaRPr b="0" i="0" sz="4600" u="none" cap="none" strike="noStrike">
              <a:solidFill>
                <a:srgbClr val="000000"/>
              </a:solidFill>
              <a:latin typeface="Arial"/>
              <a:ea typeface="Arial"/>
              <a:cs typeface="Arial"/>
              <a:sym typeface="Arial"/>
            </a:endParaRPr>
          </a:p>
        </p:txBody>
      </p:sp>
      <p:sp>
        <p:nvSpPr>
          <p:cNvPr id="256" name="Google Shape;256;p2"/>
          <p:cNvSpPr txBox="1"/>
          <p:nvPr/>
        </p:nvSpPr>
        <p:spPr>
          <a:xfrm>
            <a:off x="796505" y="22148562"/>
            <a:ext cx="7572900" cy="104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This summer’s work included…</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p:txBody>
      </p:sp>
      <p:sp>
        <p:nvSpPr>
          <p:cNvPr id="257" name="Google Shape;257;p2"/>
          <p:cNvSpPr txBox="1"/>
          <p:nvPr/>
        </p:nvSpPr>
        <p:spPr>
          <a:xfrm>
            <a:off x="821944" y="22775944"/>
            <a:ext cx="7521000" cy="28239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Capturing a total of 700 images from 41 unique crystals.</a:t>
            </a:r>
            <a:endParaRPr b="0" i="0" sz="3000" u="none" cap="none" strike="noStrike">
              <a:solidFill>
                <a:srgbClr val="000000"/>
              </a:solidFill>
              <a:latin typeface="Verdana"/>
              <a:ea typeface="Verdana"/>
              <a:cs typeface="Verdana"/>
              <a:sym typeface="Verdana"/>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2000" u="none" cap="none" strike="noStrike">
              <a:solidFill>
                <a:srgbClr val="000000"/>
              </a:solidFill>
              <a:latin typeface="Verdana"/>
              <a:ea typeface="Verdana"/>
              <a:cs typeface="Verdana"/>
              <a:sym typeface="Verdana"/>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Updating and optimizing the code to calibrate crystals and analyze surface roughness.</a:t>
            </a:r>
            <a:endParaRPr b="0" i="0" sz="3000" u="none" cap="none" strike="noStrike">
              <a:solidFill>
                <a:srgbClr val="000000"/>
              </a:solidFill>
              <a:latin typeface="Verdana"/>
              <a:ea typeface="Verdana"/>
              <a:cs typeface="Verdana"/>
              <a:sym typeface="Verdana"/>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2000" u="none" cap="none" strike="noStrike">
              <a:solidFill>
                <a:srgbClr val="000000"/>
              </a:solidFill>
              <a:latin typeface="Verdana"/>
              <a:ea typeface="Verdana"/>
              <a:cs typeface="Verdana"/>
              <a:sym typeface="Verdana"/>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Characterizing differences between growth roughness and ablation roughness on the prismatic facet.</a:t>
            </a:r>
            <a:endParaRPr b="0" i="0" sz="3000" u="none" cap="none" strike="noStrike">
              <a:solidFill>
                <a:srgbClr val="000000"/>
              </a:solidFill>
              <a:latin typeface="Verdana"/>
              <a:ea typeface="Verdana"/>
              <a:cs typeface="Verdana"/>
              <a:sym typeface="Verdana"/>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2000" u="none" cap="none" strike="noStrike">
              <a:solidFill>
                <a:srgbClr val="000000"/>
              </a:solidFill>
              <a:latin typeface="Verdana"/>
              <a:ea typeface="Verdana"/>
              <a:cs typeface="Verdana"/>
              <a:sym typeface="Verdana"/>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Verdana"/>
                <a:ea typeface="Verdana"/>
                <a:cs typeface="Verdana"/>
                <a:sym typeface="Verdana"/>
              </a:rPr>
              <a:t>Capturing real-time 3D images of cirrus clouds.</a:t>
            </a:r>
            <a:endParaRPr b="0" i="0" sz="3000" u="none" cap="none" strike="noStrike">
              <a:solidFill>
                <a:srgbClr val="000000"/>
              </a:solidFill>
              <a:latin typeface="Verdana"/>
              <a:ea typeface="Verdana"/>
              <a:cs typeface="Verdana"/>
              <a:sym typeface="Verdana"/>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32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All of the crystal images and code can be viewed by scanning the QR code below</a:t>
            </a:r>
            <a:r>
              <a:rPr b="0" i="0" lang="en" sz="3000" u="none" cap="none" strike="noStrike">
                <a:solidFill>
                  <a:srgbClr val="000000"/>
                </a:solidFill>
                <a:latin typeface="Merriweather"/>
                <a:ea typeface="Merriweather"/>
                <a:cs typeface="Merriweather"/>
                <a:sym typeface="Merriweather"/>
              </a:rPr>
              <a:t>!</a:t>
            </a:r>
            <a:endParaRPr b="0" i="0" sz="1400" u="none" cap="none" strike="noStrike">
              <a:solidFill>
                <a:srgbClr val="000000"/>
              </a:solidFill>
              <a:latin typeface="Arial"/>
              <a:ea typeface="Arial"/>
              <a:cs typeface="Arial"/>
              <a:sym typeface="Arial"/>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p:txBody>
      </p:sp>
      <p:pic>
        <p:nvPicPr>
          <p:cNvPr id="258" name="Google Shape;258;p2"/>
          <p:cNvPicPr preferRelativeResize="0"/>
          <p:nvPr/>
        </p:nvPicPr>
        <p:blipFill rotWithShape="1">
          <a:blip r:embed="rId30">
            <a:alphaModFix/>
          </a:blip>
          <a:srcRect b="0" l="0" r="0" t="0"/>
          <a:stretch/>
        </p:blipFill>
        <p:spPr>
          <a:xfrm>
            <a:off x="3517800" y="30254700"/>
            <a:ext cx="2130299" cy="2130299"/>
          </a:xfrm>
          <a:prstGeom prst="rect">
            <a:avLst/>
          </a:prstGeom>
          <a:noFill/>
          <a:ln>
            <a:noFill/>
          </a:ln>
        </p:spPr>
      </p:pic>
      <p:sp>
        <p:nvSpPr>
          <p:cNvPr id="259" name="Google Shape;259;p2"/>
          <p:cNvSpPr/>
          <p:nvPr/>
        </p:nvSpPr>
        <p:spPr>
          <a:xfrm>
            <a:off x="9183125" y="23152291"/>
            <a:ext cx="15246000" cy="9312000"/>
          </a:xfrm>
          <a:prstGeom prst="rect">
            <a:avLst/>
          </a:prstGeom>
          <a:solidFill>
            <a:srgbClr val="DBEBE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0" name="Google Shape;260;p2"/>
          <p:cNvSpPr txBox="1"/>
          <p:nvPr/>
        </p:nvSpPr>
        <p:spPr>
          <a:xfrm>
            <a:off x="9451240" y="22793197"/>
            <a:ext cx="3857100" cy="8103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Conclusions</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a:off x="24955958" y="23152291"/>
            <a:ext cx="12864000" cy="9312000"/>
          </a:xfrm>
          <a:prstGeom prst="rect">
            <a:avLst/>
          </a:prstGeom>
          <a:solidFill>
            <a:srgbClr val="DBEBE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2" name="Google Shape;262;p2"/>
          <p:cNvSpPr txBox="1"/>
          <p:nvPr/>
        </p:nvSpPr>
        <p:spPr>
          <a:xfrm>
            <a:off x="29103744" y="22782755"/>
            <a:ext cx="3694500" cy="777000"/>
          </a:xfrm>
          <a:prstGeom prst="rect">
            <a:avLst/>
          </a:prstGeom>
          <a:solidFill>
            <a:srgbClr val="FFF2CC"/>
          </a:solidFill>
          <a:ln cap="flat" cmpd="sng" w="28575">
            <a:solidFill>
              <a:srgbClr val="0C0C0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28"/>
              <a:buFont typeface="Arial"/>
              <a:buNone/>
            </a:pPr>
            <a:r>
              <a:rPr b="0" i="0" lang="en" sz="4628" u="none" cap="none" strike="noStrike">
                <a:solidFill>
                  <a:srgbClr val="000000"/>
                </a:solidFill>
                <a:latin typeface="Georgia"/>
                <a:ea typeface="Georgia"/>
                <a:cs typeface="Georgia"/>
                <a:sym typeface="Georgia"/>
              </a:rPr>
              <a:t>Future Work</a:t>
            </a:r>
            <a:endParaRPr b="0" i="0" sz="1400" u="none" cap="none" strike="noStrike">
              <a:solidFill>
                <a:srgbClr val="000000"/>
              </a:solidFill>
              <a:latin typeface="Arial"/>
              <a:ea typeface="Arial"/>
              <a:cs typeface="Arial"/>
              <a:sym typeface="Arial"/>
            </a:endParaRPr>
          </a:p>
        </p:txBody>
      </p:sp>
      <p:sp>
        <p:nvSpPr>
          <p:cNvPr id="263" name="Google Shape;263;p2"/>
          <p:cNvSpPr txBox="1"/>
          <p:nvPr/>
        </p:nvSpPr>
        <p:spPr>
          <a:xfrm>
            <a:off x="25524663" y="24307800"/>
            <a:ext cx="1210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sp>
        <p:nvSpPr>
          <p:cNvPr id="264" name="Google Shape;264;p2"/>
          <p:cNvSpPr txBox="1"/>
          <p:nvPr/>
        </p:nvSpPr>
        <p:spPr>
          <a:xfrm>
            <a:off x="9390405" y="24640070"/>
            <a:ext cx="11878864" cy="7335361"/>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rgbClr val="000000"/>
              </a:buClr>
              <a:buSzPts val="3200"/>
              <a:buFont typeface="Merriweather"/>
              <a:buChar char="●"/>
            </a:pPr>
            <a:r>
              <a:rPr b="0" i="0" lang="en" sz="3200" u="none" cap="none" strike="noStrike">
                <a:solidFill>
                  <a:srgbClr val="000000"/>
                </a:solidFill>
                <a:latin typeface="Merriweather"/>
                <a:ea typeface="Merriweather"/>
                <a:cs typeface="Merriweather"/>
                <a:sym typeface="Merriweather"/>
              </a:rPr>
              <a:t>2-dimension Fourier transformation of surface heights is an effective way to analyze roughness.</a:t>
            </a:r>
            <a:endParaRPr b="0" i="0" sz="3200" u="none" cap="none" strike="noStrike">
              <a:solidFill>
                <a:srgbClr val="000000"/>
              </a:solidFill>
              <a:latin typeface="Merriweather"/>
              <a:ea typeface="Merriweather"/>
              <a:cs typeface="Merriweather"/>
              <a:sym typeface="Merriweather"/>
            </a:endParaRPr>
          </a:p>
          <a:p>
            <a:pPr indent="-419100" lvl="0" marL="914400" marR="0" rtl="0" algn="l">
              <a:lnSpc>
                <a:spcPct val="100000"/>
              </a:lnSpc>
              <a:spcBef>
                <a:spcPts val="0"/>
              </a:spcBef>
              <a:spcAft>
                <a:spcPts val="0"/>
              </a:spcAft>
              <a:buClr>
                <a:srgbClr val="000000"/>
              </a:buClr>
              <a:buSzPts val="3000"/>
              <a:buFont typeface="Merriweather"/>
              <a:buChar char="-"/>
            </a:pPr>
            <a:r>
              <a:rPr b="0" i="0" lang="en" sz="3000" u="none" cap="none" strike="noStrike">
                <a:solidFill>
                  <a:srgbClr val="000000"/>
                </a:solidFill>
                <a:latin typeface="Verdana"/>
                <a:ea typeface="Verdana"/>
                <a:cs typeface="Verdana"/>
                <a:sym typeface="Verdana"/>
              </a:rPr>
              <a:t>Rather than looking at roughness at each individual pixel, we can analyze roughness in terms of oscillations in surface height.</a:t>
            </a:r>
            <a:endParaRPr b="0" i="0" sz="3000" u="none" cap="none" strike="noStrike">
              <a:solidFill>
                <a:srgbClr val="000000"/>
              </a:solidFill>
              <a:latin typeface="Verdana"/>
              <a:ea typeface="Verdana"/>
              <a:cs typeface="Verdana"/>
              <a:sym typeface="Verdana"/>
            </a:endParaRPr>
          </a:p>
          <a:p>
            <a:pPr indent="0" lvl="4" marL="69850" marR="0" rtl="0" algn="l">
              <a:lnSpc>
                <a:spcPct val="100000"/>
              </a:lnSpc>
              <a:spcBef>
                <a:spcPts val="0"/>
              </a:spcBef>
              <a:spcAft>
                <a:spcPts val="0"/>
              </a:spcAft>
              <a:buClr>
                <a:srgbClr val="000000"/>
              </a:buClr>
              <a:buSzPts val="3200"/>
              <a:buFont typeface="Arial"/>
              <a:buNone/>
            </a:pPr>
            <a:r>
              <a:t/>
            </a:r>
            <a:endParaRPr b="0" i="0" sz="1000" u="none" cap="none" strike="noStrike">
              <a:solidFill>
                <a:srgbClr val="000000"/>
              </a:solidFill>
              <a:latin typeface="Verdana"/>
              <a:ea typeface="Verdana"/>
              <a:cs typeface="Verdana"/>
              <a:sym typeface="Verdana"/>
            </a:endParaRPr>
          </a:p>
          <a:p>
            <a:pPr indent="-431800" lvl="0" marL="457200" marR="0" rtl="0" algn="l">
              <a:lnSpc>
                <a:spcPct val="100000"/>
              </a:lnSpc>
              <a:spcBef>
                <a:spcPts val="0"/>
              </a:spcBef>
              <a:spcAft>
                <a:spcPts val="0"/>
              </a:spcAft>
              <a:buClr>
                <a:srgbClr val="000000"/>
              </a:buClr>
              <a:buSzPts val="3200"/>
              <a:buFont typeface="Merriweather"/>
              <a:buChar char="●"/>
            </a:pPr>
            <a:r>
              <a:rPr b="0" i="0" lang="en" sz="3200" u="none" cap="none" strike="noStrike">
                <a:solidFill>
                  <a:srgbClr val="000000"/>
                </a:solidFill>
                <a:latin typeface="Merriweather"/>
                <a:ea typeface="Merriweather"/>
                <a:cs typeface="Merriweather"/>
                <a:sym typeface="Merriweather"/>
              </a:rPr>
              <a:t>Initial results to support a difference between growth roughness and ablation roughness</a:t>
            </a:r>
            <a:r>
              <a:rPr b="0" i="0" lang="en" sz="3200" u="none" cap="none" strike="noStrike">
                <a:solidFill>
                  <a:srgbClr val="000000"/>
                </a:solidFill>
                <a:latin typeface="Verdana"/>
                <a:ea typeface="Verdana"/>
                <a:cs typeface="Verdana"/>
                <a:sym typeface="Verdana"/>
              </a:rPr>
              <a:t>.</a:t>
            </a:r>
            <a:endParaRPr/>
          </a:p>
          <a:p>
            <a:pPr indent="-419100" lvl="0" marL="914400" marR="0" rtl="0" algn="l">
              <a:lnSpc>
                <a:spcPct val="100000"/>
              </a:lnSpc>
              <a:spcBef>
                <a:spcPts val="0"/>
              </a:spcBef>
              <a:spcAft>
                <a:spcPts val="0"/>
              </a:spcAft>
              <a:buClr>
                <a:srgbClr val="000000"/>
              </a:buClr>
              <a:buSzPts val="3000"/>
              <a:buFont typeface="Merriweather"/>
              <a:buChar char="-"/>
            </a:pPr>
            <a:r>
              <a:rPr b="0" i="0" lang="en" sz="3000" u="none" cap="none" strike="noStrike">
                <a:solidFill>
                  <a:srgbClr val="000000"/>
                </a:solidFill>
                <a:latin typeface="Verdana"/>
                <a:ea typeface="Verdana"/>
                <a:cs typeface="Verdana"/>
                <a:sym typeface="Verdana"/>
              </a:rPr>
              <a:t>Growth roughness analysis consistently yields peaks with higher </a:t>
            </a:r>
            <a:r>
              <a:rPr b="0" i="1" lang="en" sz="3000" u="none" cap="none" strike="noStrike">
                <a:solidFill>
                  <a:srgbClr val="000000"/>
                </a:solidFill>
                <a:latin typeface="Verdana"/>
                <a:ea typeface="Verdana"/>
                <a:cs typeface="Verdana"/>
                <a:sym typeface="Verdana"/>
              </a:rPr>
              <a:t>k</a:t>
            </a:r>
            <a:r>
              <a:rPr b="0" i="0" lang="en" sz="3000" u="none" cap="none" strike="noStrike">
                <a:solidFill>
                  <a:srgbClr val="000000"/>
                </a:solidFill>
                <a:latin typeface="Verdana"/>
                <a:ea typeface="Verdana"/>
                <a:cs typeface="Verdana"/>
                <a:sym typeface="Verdana"/>
              </a:rPr>
              <a:t> values than those obtained from ablation roughness analysis. This translates to more spacing between the height oscillations found during ablation, and tightly packed oscillations during growth periods.</a:t>
            </a:r>
            <a:endParaRPr/>
          </a:p>
          <a:p>
            <a:pPr indent="0" lvl="0" marL="495300" marR="0" rtl="0" algn="l">
              <a:lnSpc>
                <a:spcPct val="100000"/>
              </a:lnSpc>
              <a:spcBef>
                <a:spcPts val="0"/>
              </a:spcBef>
              <a:spcAft>
                <a:spcPts val="0"/>
              </a:spcAft>
              <a:buNone/>
            </a:pPr>
            <a:r>
              <a:t/>
            </a:r>
            <a:endParaRPr b="0" i="0" sz="1000" u="none" cap="none" strike="noStrike">
              <a:solidFill>
                <a:srgbClr val="000000"/>
              </a:solidFill>
              <a:latin typeface="Verdana"/>
              <a:ea typeface="Verdana"/>
              <a:cs typeface="Verdana"/>
              <a:sym typeface="Verdana"/>
            </a:endParaRPr>
          </a:p>
          <a:p>
            <a:pPr indent="-431800" lvl="0" marL="457200" marR="0" rtl="0" algn="l">
              <a:lnSpc>
                <a:spcPct val="100000"/>
              </a:lnSpc>
              <a:spcBef>
                <a:spcPts val="0"/>
              </a:spcBef>
              <a:spcAft>
                <a:spcPts val="0"/>
              </a:spcAft>
              <a:buClr>
                <a:srgbClr val="000000"/>
              </a:buClr>
              <a:buSzPts val="3200"/>
              <a:buFont typeface="Merriweather"/>
              <a:buChar char="●"/>
            </a:pPr>
            <a:r>
              <a:rPr b="0" i="0" lang="en" sz="3200" u="none" cap="none" strike="noStrike">
                <a:solidFill>
                  <a:srgbClr val="000000"/>
                </a:solidFill>
                <a:latin typeface="Merriweather"/>
                <a:ea typeface="Merriweather"/>
                <a:cs typeface="Merriweather"/>
                <a:sym typeface="Merriweather"/>
              </a:rPr>
              <a:t>The phenomenon of faceted ice crystal ablation (crystal maintains geometry as it ablates), previously only hypothesized, has been clearly established.  </a:t>
            </a:r>
            <a:endParaRPr/>
          </a:p>
          <a:p>
            <a:pPr indent="0" lvl="0" marL="69850" marR="0" rtl="0" algn="l">
              <a:lnSpc>
                <a:spcPct val="100000"/>
              </a:lnSpc>
              <a:spcBef>
                <a:spcPts val="0"/>
              </a:spcBef>
              <a:spcAft>
                <a:spcPts val="0"/>
              </a:spcAft>
              <a:buNone/>
            </a:pPr>
            <a:r>
              <a:t/>
            </a:r>
            <a:endParaRPr b="0" i="0" sz="3200" u="none" cap="none" strike="noStrike">
              <a:solidFill>
                <a:srgbClr val="000000"/>
              </a:solidFill>
              <a:latin typeface="Verdana"/>
              <a:ea typeface="Verdana"/>
              <a:cs typeface="Verdana"/>
              <a:sym typeface="Verdana"/>
            </a:endParaRPr>
          </a:p>
        </p:txBody>
      </p:sp>
      <p:sp>
        <p:nvSpPr>
          <p:cNvPr id="265" name="Google Shape;265;p2"/>
          <p:cNvSpPr txBox="1"/>
          <p:nvPr/>
        </p:nvSpPr>
        <p:spPr>
          <a:xfrm>
            <a:off x="9402626" y="23697500"/>
            <a:ext cx="14651100" cy="104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erriweather"/>
                <a:ea typeface="Merriweather"/>
                <a:cs typeface="Merriweather"/>
                <a:sym typeface="Merriweather"/>
              </a:rPr>
              <a:t>Major takeaways from this summer’s research include…</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p:txBody>
      </p:sp>
      <p:pic>
        <p:nvPicPr>
          <p:cNvPr id="266" name="Google Shape;266;p2"/>
          <p:cNvPicPr preferRelativeResize="0"/>
          <p:nvPr/>
        </p:nvPicPr>
        <p:blipFill rotWithShape="1">
          <a:blip r:embed="rId31">
            <a:alphaModFix/>
          </a:blip>
          <a:srcRect b="21009" l="9860" r="1940" t="7115"/>
          <a:stretch/>
        </p:blipFill>
        <p:spPr>
          <a:xfrm>
            <a:off x="21451875" y="24169511"/>
            <a:ext cx="2816414" cy="1938235"/>
          </a:xfrm>
          <a:prstGeom prst="rect">
            <a:avLst/>
          </a:prstGeom>
          <a:noFill/>
          <a:ln>
            <a:noFill/>
          </a:ln>
        </p:spPr>
      </p:pic>
      <p:pic>
        <p:nvPicPr>
          <p:cNvPr id="267" name="Google Shape;267;p2"/>
          <p:cNvPicPr preferRelativeResize="0"/>
          <p:nvPr/>
        </p:nvPicPr>
        <p:blipFill rotWithShape="1">
          <a:blip r:embed="rId32">
            <a:alphaModFix/>
          </a:blip>
          <a:srcRect b="19893" l="8601" r="2358" t="7175"/>
          <a:stretch/>
        </p:blipFill>
        <p:spPr>
          <a:xfrm>
            <a:off x="21440990" y="28795809"/>
            <a:ext cx="2816414" cy="1865366"/>
          </a:xfrm>
          <a:prstGeom prst="rect">
            <a:avLst/>
          </a:prstGeom>
          <a:noFill/>
          <a:ln>
            <a:noFill/>
          </a:ln>
        </p:spPr>
      </p:pic>
      <p:sp>
        <p:nvSpPr>
          <p:cNvPr id="268" name="Google Shape;268;p2"/>
          <p:cNvSpPr txBox="1"/>
          <p:nvPr/>
        </p:nvSpPr>
        <p:spPr>
          <a:xfrm>
            <a:off x="21451875" y="26390319"/>
            <a:ext cx="2816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Georgia"/>
                <a:ea typeface="Georgia"/>
                <a:cs typeface="Georgia"/>
                <a:sym typeface="Georgia"/>
              </a:rPr>
              <a:t>Growth Roughness</a:t>
            </a:r>
            <a:endParaRPr b="0" i="0" sz="2300" u="none" cap="none" strike="noStrike">
              <a:solidFill>
                <a:srgbClr val="000000"/>
              </a:solidFill>
              <a:latin typeface="Georgia"/>
              <a:ea typeface="Georgia"/>
              <a:cs typeface="Georgia"/>
              <a:sym typeface="Georgia"/>
            </a:endParaRPr>
          </a:p>
        </p:txBody>
      </p:sp>
      <p:sp>
        <p:nvSpPr>
          <p:cNvPr id="269" name="Google Shape;269;p2"/>
          <p:cNvSpPr txBox="1"/>
          <p:nvPr/>
        </p:nvSpPr>
        <p:spPr>
          <a:xfrm>
            <a:off x="21443920" y="30939587"/>
            <a:ext cx="2816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Georgia"/>
                <a:ea typeface="Georgia"/>
                <a:cs typeface="Georgia"/>
                <a:sym typeface="Georgia"/>
              </a:rPr>
              <a:t>Ablation Roughness</a:t>
            </a:r>
            <a:endParaRPr b="0" i="0" sz="2300" u="none" cap="none" strike="noStrike">
              <a:solidFill>
                <a:srgbClr val="000000"/>
              </a:solidFill>
              <a:latin typeface="Georgia"/>
              <a:ea typeface="Georgia"/>
              <a:cs typeface="Georgia"/>
              <a:sym typeface="Georgia"/>
            </a:endParaRPr>
          </a:p>
        </p:txBody>
      </p:sp>
      <p:cxnSp>
        <p:nvCxnSpPr>
          <p:cNvPr id="270" name="Google Shape;270;p2"/>
          <p:cNvCxnSpPr/>
          <p:nvPr/>
        </p:nvCxnSpPr>
        <p:spPr>
          <a:xfrm flipH="1">
            <a:off x="22859999" y="26992693"/>
            <a:ext cx="1200" cy="1477200"/>
          </a:xfrm>
          <a:prstGeom prst="straightConnector1">
            <a:avLst/>
          </a:prstGeom>
          <a:noFill/>
          <a:ln cap="flat" cmpd="sng" w="57150">
            <a:solidFill>
              <a:srgbClr val="4285F4"/>
            </a:solidFill>
            <a:prstDash val="solid"/>
            <a:round/>
            <a:headEnd len="sm" w="sm" type="none"/>
            <a:tailEnd len="med" w="med" type="triangle"/>
          </a:ln>
        </p:spPr>
      </p:cxnSp>
      <p:sp>
        <p:nvSpPr>
          <p:cNvPr id="271" name="Google Shape;271;p2"/>
          <p:cNvSpPr txBox="1"/>
          <p:nvPr/>
        </p:nvSpPr>
        <p:spPr>
          <a:xfrm>
            <a:off x="25296063" y="23962048"/>
            <a:ext cx="12081904" cy="7745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Further analysis to determine statistical significance between growth and ablation roughness.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15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Quantitative comparison of roughness on different crystal facets (basal, pyramidal, prismatic)</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15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Trials at varying time scales to investigate the time dependence of roughness.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15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Retrieving relevant parameters in the literature to better understand how different types of roughness (e.g. growth and ablation) affect the way light reflects and scatters off the surface.</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Continuing molecular dynamics simulations and differential equations model of faceted growth and how roughness arises through interactions of the quasi-liquid layer.</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1500" u="none" cap="none" strike="noStrike">
              <a:solidFill>
                <a:srgbClr val="000000"/>
              </a:solidFill>
              <a:latin typeface="Merriweather"/>
              <a:ea typeface="Merriweather"/>
              <a:cs typeface="Merriweather"/>
              <a:sym typeface="Merriweather"/>
            </a:endParaRPr>
          </a:p>
          <a:p>
            <a:pPr indent="-387350" lvl="0" marL="457200" marR="0" rtl="0" algn="l">
              <a:lnSpc>
                <a:spcPct val="100000"/>
              </a:lnSpc>
              <a:spcBef>
                <a:spcPts val="0"/>
              </a:spcBef>
              <a:spcAft>
                <a:spcPts val="0"/>
              </a:spcAft>
              <a:buClr>
                <a:srgbClr val="000000"/>
              </a:buClr>
              <a:buSzPts val="2500"/>
              <a:buFont typeface="Merriweather"/>
              <a:buChar char="●"/>
            </a:pPr>
            <a:r>
              <a:rPr b="0" i="0" lang="en" sz="3000" u="none" cap="none" strike="noStrike">
                <a:solidFill>
                  <a:srgbClr val="000000"/>
                </a:solidFill>
                <a:latin typeface="Merriweather"/>
                <a:ea typeface="Merriweather"/>
                <a:cs typeface="Merriweather"/>
                <a:sym typeface="Merriweather"/>
              </a:rPr>
              <a:t>Continued work investigating whether roughness patterns may be explained by Turing instability theory.</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2500"/>
              <a:buFont typeface="Merriweather"/>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a:p>
            <a:pPr indent="0" lvl="0" marL="6985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